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3" r:id="rId3"/>
    <p:sldId id="284" r:id="rId4"/>
    <p:sldId id="263" r:id="rId5"/>
    <p:sldId id="276" r:id="rId6"/>
    <p:sldId id="271" r:id="rId7"/>
    <p:sldId id="280" r:id="rId8"/>
    <p:sldId id="269" r:id="rId9"/>
    <p:sldId id="281" r:id="rId10"/>
    <p:sldId id="275" r:id="rId11"/>
    <p:sldId id="286" r:id="rId12"/>
    <p:sldId id="285" r:id="rId13"/>
    <p:sldId id="282"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98DFEE-19C3-4D88-B3BA-A41BB754CF48}" v="3" dt="2020-05-07T18:52:17.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4F4A2-0A24-415B-9698-A3F150D2D210}" type="datetimeFigureOut">
              <a:rPr lang="en-US" smtClean="0"/>
              <a:t>5/8/2020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08C55-6FB5-4443-803E-CD04D6A7AF7C}" type="slidenum">
              <a:rPr lang="en-US" smtClean="0"/>
              <a:t>‹#›</a:t>
            </a:fld>
            <a:endParaRPr lang="en-US"/>
          </a:p>
        </p:txBody>
      </p:sp>
    </p:spTree>
    <p:extLst>
      <p:ext uri="{BB962C8B-B14F-4D97-AF65-F5344CB8AC3E}">
        <p14:creationId xmlns:p14="http://schemas.microsoft.com/office/powerpoint/2010/main" val="252710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08C55-6FB5-4443-803E-CD04D6A7AF7C}" type="slidenum">
              <a:rPr lang="en-US" smtClean="0"/>
              <a:t>9</a:t>
            </a:fld>
            <a:endParaRPr lang="en-US"/>
          </a:p>
        </p:txBody>
      </p:sp>
    </p:spTree>
    <p:extLst>
      <p:ext uri="{BB962C8B-B14F-4D97-AF65-F5344CB8AC3E}">
        <p14:creationId xmlns:p14="http://schemas.microsoft.com/office/powerpoint/2010/main" val="318429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CA20-C865-4974-8AF5-50318E372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E52AC4-28BE-4674-A949-6E763F82A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717E93-ACD1-4F91-920D-8943F63F0EDA}"/>
              </a:ext>
            </a:extLst>
          </p:cNvPr>
          <p:cNvSpPr>
            <a:spLocks noGrp="1"/>
          </p:cNvSpPr>
          <p:nvPr>
            <p:ph type="dt" sz="half" idx="10"/>
          </p:nvPr>
        </p:nvSpPr>
        <p:spPr/>
        <p:txBody>
          <a:bodyPr/>
          <a:lstStyle/>
          <a:p>
            <a:fld id="{4EAC94C7-6CAB-4636-8F9E-4C3DBB8D2243}" type="datetimeFigureOut">
              <a:rPr lang="en-US" smtClean="0"/>
              <a:t>5/8/2020</a:t>
            </a:fld>
            <a:endParaRPr lang="en-US"/>
          </a:p>
        </p:txBody>
      </p:sp>
      <p:sp>
        <p:nvSpPr>
          <p:cNvPr id="5" name="Footer Placeholder 4">
            <a:extLst>
              <a:ext uri="{FF2B5EF4-FFF2-40B4-BE49-F238E27FC236}">
                <a16:creationId xmlns:a16="http://schemas.microsoft.com/office/drawing/2014/main" id="{319DAF50-948A-4BB1-9C2E-9CF50EB5A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E320F-65DE-4A7E-A5C3-D5A5EBED01E5}"/>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17148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9027-B730-408D-B5FD-D7A7BAC05B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70383A-8427-4E02-80E5-B9F23A2012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6E2A3-5209-4C93-A3F6-DA7E9D031760}"/>
              </a:ext>
            </a:extLst>
          </p:cNvPr>
          <p:cNvSpPr>
            <a:spLocks noGrp="1"/>
          </p:cNvSpPr>
          <p:nvPr>
            <p:ph type="dt" sz="half" idx="10"/>
          </p:nvPr>
        </p:nvSpPr>
        <p:spPr/>
        <p:txBody>
          <a:bodyPr/>
          <a:lstStyle/>
          <a:p>
            <a:fld id="{4EAC94C7-6CAB-4636-8F9E-4C3DBB8D2243}" type="datetimeFigureOut">
              <a:rPr lang="en-US" smtClean="0"/>
              <a:t>5/8/2020</a:t>
            </a:fld>
            <a:endParaRPr lang="en-US"/>
          </a:p>
        </p:txBody>
      </p:sp>
      <p:sp>
        <p:nvSpPr>
          <p:cNvPr id="5" name="Footer Placeholder 4">
            <a:extLst>
              <a:ext uri="{FF2B5EF4-FFF2-40B4-BE49-F238E27FC236}">
                <a16:creationId xmlns:a16="http://schemas.microsoft.com/office/drawing/2014/main" id="{E6B9AA1B-B7C1-479F-8907-4915DDE86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191E9-4964-422B-83F3-D48773F92F31}"/>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317341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054CD-C558-4C28-8DD3-73A5386CF8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DE4017-1B7B-4EC8-A26A-F481FDE320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6484D-FB63-4EC8-93ED-14032610FEEC}"/>
              </a:ext>
            </a:extLst>
          </p:cNvPr>
          <p:cNvSpPr>
            <a:spLocks noGrp="1"/>
          </p:cNvSpPr>
          <p:nvPr>
            <p:ph type="dt" sz="half" idx="10"/>
          </p:nvPr>
        </p:nvSpPr>
        <p:spPr/>
        <p:txBody>
          <a:bodyPr/>
          <a:lstStyle/>
          <a:p>
            <a:fld id="{4EAC94C7-6CAB-4636-8F9E-4C3DBB8D2243}" type="datetimeFigureOut">
              <a:rPr lang="en-US" smtClean="0"/>
              <a:t>5/8/2020</a:t>
            </a:fld>
            <a:endParaRPr lang="en-US"/>
          </a:p>
        </p:txBody>
      </p:sp>
      <p:sp>
        <p:nvSpPr>
          <p:cNvPr id="5" name="Footer Placeholder 4">
            <a:extLst>
              <a:ext uri="{FF2B5EF4-FFF2-40B4-BE49-F238E27FC236}">
                <a16:creationId xmlns:a16="http://schemas.microsoft.com/office/drawing/2014/main" id="{B1279F79-717F-447C-B107-2B40968FB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0C82C-A904-4289-A0E9-3DFADB054A8E}"/>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2606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7865-46C3-4A3F-BC20-64F77D04A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A994A-AE6B-4A72-A3BD-CED54C4149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9F6E0-FF40-4F2D-B924-66F631B2EBC7}"/>
              </a:ext>
            </a:extLst>
          </p:cNvPr>
          <p:cNvSpPr>
            <a:spLocks noGrp="1"/>
          </p:cNvSpPr>
          <p:nvPr>
            <p:ph type="dt" sz="half" idx="10"/>
          </p:nvPr>
        </p:nvSpPr>
        <p:spPr/>
        <p:txBody>
          <a:bodyPr/>
          <a:lstStyle/>
          <a:p>
            <a:fld id="{4EAC94C7-6CAB-4636-8F9E-4C3DBB8D2243}" type="datetimeFigureOut">
              <a:rPr lang="en-US" smtClean="0"/>
              <a:t>5/8/2020</a:t>
            </a:fld>
            <a:endParaRPr lang="en-US"/>
          </a:p>
        </p:txBody>
      </p:sp>
      <p:sp>
        <p:nvSpPr>
          <p:cNvPr id="5" name="Footer Placeholder 4">
            <a:extLst>
              <a:ext uri="{FF2B5EF4-FFF2-40B4-BE49-F238E27FC236}">
                <a16:creationId xmlns:a16="http://schemas.microsoft.com/office/drawing/2014/main" id="{CE4E8D83-7F46-4E05-B26E-0E034CAA2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8EE06-A84B-4360-AFF1-83C0DDC831C2}"/>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8299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08A6-2367-4C8D-A7D6-2C8F230495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3D5962-9E53-4AE4-9E2F-2C4BFFD966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A28F30-EAB1-4535-85BD-B4444C7EF0C7}"/>
              </a:ext>
            </a:extLst>
          </p:cNvPr>
          <p:cNvSpPr>
            <a:spLocks noGrp="1"/>
          </p:cNvSpPr>
          <p:nvPr>
            <p:ph type="dt" sz="half" idx="10"/>
          </p:nvPr>
        </p:nvSpPr>
        <p:spPr/>
        <p:txBody>
          <a:bodyPr/>
          <a:lstStyle/>
          <a:p>
            <a:fld id="{4EAC94C7-6CAB-4636-8F9E-4C3DBB8D2243}" type="datetimeFigureOut">
              <a:rPr lang="en-US" smtClean="0"/>
              <a:t>5/8/2020</a:t>
            </a:fld>
            <a:endParaRPr lang="en-US"/>
          </a:p>
        </p:txBody>
      </p:sp>
      <p:sp>
        <p:nvSpPr>
          <p:cNvPr id="5" name="Footer Placeholder 4">
            <a:extLst>
              <a:ext uri="{FF2B5EF4-FFF2-40B4-BE49-F238E27FC236}">
                <a16:creationId xmlns:a16="http://schemas.microsoft.com/office/drawing/2014/main" id="{610466B8-635D-4E91-815E-97DD1665B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8D0CC-ED66-43CA-A4D8-404E14E01990}"/>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97090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1265-3812-41FE-912E-DBD412AAE7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B7C26-A023-4176-82F1-1D97535B42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8E894E-5B30-4142-B5BD-30E725B76E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FFA7FA-D6BE-4045-8EB2-95A49348A623}"/>
              </a:ext>
            </a:extLst>
          </p:cNvPr>
          <p:cNvSpPr>
            <a:spLocks noGrp="1"/>
          </p:cNvSpPr>
          <p:nvPr>
            <p:ph type="dt" sz="half" idx="10"/>
          </p:nvPr>
        </p:nvSpPr>
        <p:spPr/>
        <p:txBody>
          <a:bodyPr/>
          <a:lstStyle/>
          <a:p>
            <a:fld id="{4EAC94C7-6CAB-4636-8F9E-4C3DBB8D2243}" type="datetimeFigureOut">
              <a:rPr lang="en-US" smtClean="0"/>
              <a:t>5/8/2020</a:t>
            </a:fld>
            <a:endParaRPr lang="en-US"/>
          </a:p>
        </p:txBody>
      </p:sp>
      <p:sp>
        <p:nvSpPr>
          <p:cNvPr id="6" name="Footer Placeholder 5">
            <a:extLst>
              <a:ext uri="{FF2B5EF4-FFF2-40B4-BE49-F238E27FC236}">
                <a16:creationId xmlns:a16="http://schemas.microsoft.com/office/drawing/2014/main" id="{E69F8DCB-4C6A-43E6-A798-EAE0E4D8A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5A468D-D155-4FF5-81F5-CA027F3E395D}"/>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12087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E1F0-56EA-4491-B85A-32D71E1B24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A01B17-A7E3-439B-9FF1-C6A6F8615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60B79-9FAB-4B5B-945F-955696E52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244E76-3113-4ABB-843F-049AC99A4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27D10-0FBB-4FAD-91B3-76C7D1C3A6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285CD8-23D1-4FA9-9A72-01C5C9B51DDA}"/>
              </a:ext>
            </a:extLst>
          </p:cNvPr>
          <p:cNvSpPr>
            <a:spLocks noGrp="1"/>
          </p:cNvSpPr>
          <p:nvPr>
            <p:ph type="dt" sz="half" idx="10"/>
          </p:nvPr>
        </p:nvSpPr>
        <p:spPr/>
        <p:txBody>
          <a:bodyPr/>
          <a:lstStyle/>
          <a:p>
            <a:fld id="{4EAC94C7-6CAB-4636-8F9E-4C3DBB8D2243}" type="datetimeFigureOut">
              <a:rPr lang="en-US" smtClean="0"/>
              <a:t>5/8/2020</a:t>
            </a:fld>
            <a:endParaRPr lang="en-US"/>
          </a:p>
        </p:txBody>
      </p:sp>
      <p:sp>
        <p:nvSpPr>
          <p:cNvPr id="8" name="Footer Placeholder 7">
            <a:extLst>
              <a:ext uri="{FF2B5EF4-FFF2-40B4-BE49-F238E27FC236}">
                <a16:creationId xmlns:a16="http://schemas.microsoft.com/office/drawing/2014/main" id="{FE916288-3988-411F-985B-7A93860C43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CE31EC-8413-4D3A-A2E6-942AD964F9FB}"/>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363829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5F36-8717-4BE4-B373-6AA4B9C436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708B04-8EE2-4522-B449-63D5454EAF82}"/>
              </a:ext>
            </a:extLst>
          </p:cNvPr>
          <p:cNvSpPr>
            <a:spLocks noGrp="1"/>
          </p:cNvSpPr>
          <p:nvPr>
            <p:ph type="dt" sz="half" idx="10"/>
          </p:nvPr>
        </p:nvSpPr>
        <p:spPr/>
        <p:txBody>
          <a:bodyPr/>
          <a:lstStyle/>
          <a:p>
            <a:fld id="{4EAC94C7-6CAB-4636-8F9E-4C3DBB8D2243}" type="datetimeFigureOut">
              <a:rPr lang="en-US" smtClean="0"/>
              <a:t>5/8/2020</a:t>
            </a:fld>
            <a:endParaRPr lang="en-US"/>
          </a:p>
        </p:txBody>
      </p:sp>
      <p:sp>
        <p:nvSpPr>
          <p:cNvPr id="4" name="Footer Placeholder 3">
            <a:extLst>
              <a:ext uri="{FF2B5EF4-FFF2-40B4-BE49-F238E27FC236}">
                <a16:creationId xmlns:a16="http://schemas.microsoft.com/office/drawing/2014/main" id="{59E3F9F7-B533-432A-B1EF-614686D650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FD996A-7CBC-4FBB-8054-75B998B67B44}"/>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59951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8FECB2-8FAA-4C1E-9097-E46EF30D5C05}"/>
              </a:ext>
            </a:extLst>
          </p:cNvPr>
          <p:cNvSpPr>
            <a:spLocks noGrp="1"/>
          </p:cNvSpPr>
          <p:nvPr>
            <p:ph type="dt" sz="half" idx="10"/>
          </p:nvPr>
        </p:nvSpPr>
        <p:spPr/>
        <p:txBody>
          <a:bodyPr/>
          <a:lstStyle/>
          <a:p>
            <a:fld id="{4EAC94C7-6CAB-4636-8F9E-4C3DBB8D2243}" type="datetimeFigureOut">
              <a:rPr lang="en-US" smtClean="0"/>
              <a:t>5/8/2020</a:t>
            </a:fld>
            <a:endParaRPr lang="en-US"/>
          </a:p>
        </p:txBody>
      </p:sp>
      <p:sp>
        <p:nvSpPr>
          <p:cNvPr id="3" name="Footer Placeholder 2">
            <a:extLst>
              <a:ext uri="{FF2B5EF4-FFF2-40B4-BE49-F238E27FC236}">
                <a16:creationId xmlns:a16="http://schemas.microsoft.com/office/drawing/2014/main" id="{6F43654A-ECCA-4F3E-AEC5-C9FC148EA5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66D4C6-B3B3-49EA-8CED-C43348F24210}"/>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415920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28E6-D03B-4575-82E3-5C3106599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1BB1CF-28F2-42C8-A9AE-00B6722BCD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D230C6-B1A8-4722-8FE7-D96559D28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F10B7-3C0D-4DEA-BD40-E10042188CA8}"/>
              </a:ext>
            </a:extLst>
          </p:cNvPr>
          <p:cNvSpPr>
            <a:spLocks noGrp="1"/>
          </p:cNvSpPr>
          <p:nvPr>
            <p:ph type="dt" sz="half" idx="10"/>
          </p:nvPr>
        </p:nvSpPr>
        <p:spPr/>
        <p:txBody>
          <a:bodyPr/>
          <a:lstStyle/>
          <a:p>
            <a:fld id="{4EAC94C7-6CAB-4636-8F9E-4C3DBB8D2243}" type="datetimeFigureOut">
              <a:rPr lang="en-US" smtClean="0"/>
              <a:t>5/8/2020</a:t>
            </a:fld>
            <a:endParaRPr lang="en-US"/>
          </a:p>
        </p:txBody>
      </p:sp>
      <p:sp>
        <p:nvSpPr>
          <p:cNvPr id="6" name="Footer Placeholder 5">
            <a:extLst>
              <a:ext uri="{FF2B5EF4-FFF2-40B4-BE49-F238E27FC236}">
                <a16:creationId xmlns:a16="http://schemas.microsoft.com/office/drawing/2014/main" id="{C7C2F9E7-BE7E-465C-B5BD-CD7655D86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13CED-A3D2-46E2-9429-49BB37515635}"/>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6769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CBC1-0E8C-4FA1-9392-E3D0FC98D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9F17D7-77DB-4F76-BFA7-4EEFFDF14E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F01706-EFFF-4052-975D-F48548570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F1223-E8D9-4148-986E-72C14643706C}"/>
              </a:ext>
            </a:extLst>
          </p:cNvPr>
          <p:cNvSpPr>
            <a:spLocks noGrp="1"/>
          </p:cNvSpPr>
          <p:nvPr>
            <p:ph type="dt" sz="half" idx="10"/>
          </p:nvPr>
        </p:nvSpPr>
        <p:spPr/>
        <p:txBody>
          <a:bodyPr/>
          <a:lstStyle/>
          <a:p>
            <a:fld id="{4EAC94C7-6CAB-4636-8F9E-4C3DBB8D2243}" type="datetimeFigureOut">
              <a:rPr lang="en-US" smtClean="0"/>
              <a:t>5/8/2020</a:t>
            </a:fld>
            <a:endParaRPr lang="en-US"/>
          </a:p>
        </p:txBody>
      </p:sp>
      <p:sp>
        <p:nvSpPr>
          <p:cNvPr id="6" name="Footer Placeholder 5">
            <a:extLst>
              <a:ext uri="{FF2B5EF4-FFF2-40B4-BE49-F238E27FC236}">
                <a16:creationId xmlns:a16="http://schemas.microsoft.com/office/drawing/2014/main" id="{DDEACFB7-6D61-4507-B1C8-5413AB0E9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30CE5B-16BC-4F88-A0F2-9AC305738E31}"/>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85876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6B1FF-E34C-42C2-A731-D972FD5D2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23C1CC-F285-4625-8335-167DD9579A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3E6B1-03AE-4720-AE9A-777C89BB30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C94C7-6CAB-4636-8F9E-4C3DBB8D2243}" type="datetimeFigureOut">
              <a:rPr lang="en-US" smtClean="0"/>
              <a:t>5/8/2020</a:t>
            </a:fld>
            <a:endParaRPr lang="en-US"/>
          </a:p>
        </p:txBody>
      </p:sp>
      <p:sp>
        <p:nvSpPr>
          <p:cNvPr id="5" name="Footer Placeholder 4">
            <a:extLst>
              <a:ext uri="{FF2B5EF4-FFF2-40B4-BE49-F238E27FC236}">
                <a16:creationId xmlns:a16="http://schemas.microsoft.com/office/drawing/2014/main" id="{B6C17DB5-70E3-4A72-B01C-26DDB51F00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CE2CE1-0E74-4053-B911-28FE2EC49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7059F-F189-468C-B208-B6DA84ADCC4C}" type="slidenum">
              <a:rPr lang="en-US" smtClean="0"/>
              <a:t>‹#›</a:t>
            </a:fld>
            <a:endParaRPr lang="en-US"/>
          </a:p>
        </p:txBody>
      </p:sp>
    </p:spTree>
    <p:extLst>
      <p:ext uri="{BB962C8B-B14F-4D97-AF65-F5344CB8AC3E}">
        <p14:creationId xmlns:p14="http://schemas.microsoft.com/office/powerpoint/2010/main" val="390028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DCC7-297B-413C-AA96-252203C3237A}"/>
              </a:ext>
            </a:extLst>
          </p:cNvPr>
          <p:cNvSpPr>
            <a:spLocks noGrp="1"/>
          </p:cNvSpPr>
          <p:nvPr>
            <p:ph type="ctrTitle"/>
          </p:nvPr>
        </p:nvSpPr>
        <p:spPr/>
        <p:txBody>
          <a:bodyPr/>
          <a:lstStyle/>
          <a:p>
            <a:r>
              <a:rPr lang="en-US" dirty="0">
                <a:solidFill>
                  <a:schemeClr val="bg1"/>
                </a:solidFill>
              </a:rPr>
              <a:t>The Celestial Sphere</a:t>
            </a:r>
            <a:br>
              <a:rPr lang="en-US" dirty="0">
                <a:solidFill>
                  <a:schemeClr val="bg1"/>
                </a:solidFill>
              </a:rPr>
            </a:br>
            <a:r>
              <a:rPr lang="en-US" sz="4000" dirty="0">
                <a:solidFill>
                  <a:schemeClr val="bg1"/>
                </a:solidFill>
              </a:rPr>
              <a:t>Part 3 – Planets</a:t>
            </a:r>
            <a:endParaRPr lang="en-US" dirty="0">
              <a:solidFill>
                <a:schemeClr val="bg1"/>
              </a:solidFill>
            </a:endParaRPr>
          </a:p>
        </p:txBody>
      </p:sp>
      <p:sp>
        <p:nvSpPr>
          <p:cNvPr id="3" name="Subtitle 2">
            <a:extLst>
              <a:ext uri="{FF2B5EF4-FFF2-40B4-BE49-F238E27FC236}">
                <a16:creationId xmlns:a16="http://schemas.microsoft.com/office/drawing/2014/main" id="{808B9120-0D8D-4640-B4A1-8C3C6E759329}"/>
              </a:ext>
            </a:extLst>
          </p:cNvPr>
          <p:cNvSpPr>
            <a:spLocks noGrp="1"/>
          </p:cNvSpPr>
          <p:nvPr>
            <p:ph type="subTitle" idx="1"/>
          </p:nvPr>
        </p:nvSpPr>
        <p:spPr>
          <a:xfrm>
            <a:off x="1524000" y="4079875"/>
            <a:ext cx="9144000" cy="1655762"/>
          </a:xfrm>
        </p:spPr>
        <p:txBody>
          <a:bodyPr>
            <a:normAutofit/>
          </a:bodyPr>
          <a:lstStyle/>
          <a:p>
            <a:r>
              <a:rPr lang="en-US" dirty="0">
                <a:solidFill>
                  <a:schemeClr val="bg1"/>
                </a:solidFill>
              </a:rPr>
              <a:t>Jim Johnson</a:t>
            </a:r>
            <a:br>
              <a:rPr lang="en-US" dirty="0">
                <a:solidFill>
                  <a:schemeClr val="bg1"/>
                </a:solidFill>
              </a:rPr>
            </a:br>
            <a:r>
              <a:rPr lang="en-US" dirty="0">
                <a:solidFill>
                  <a:schemeClr val="bg1"/>
                </a:solidFill>
              </a:rPr>
              <a:t>HAL Astro School</a:t>
            </a:r>
            <a:br>
              <a:rPr lang="en-US" dirty="0">
                <a:solidFill>
                  <a:schemeClr val="bg1"/>
                </a:solidFill>
              </a:rPr>
            </a:br>
            <a:r>
              <a:rPr lang="en-US" dirty="0">
                <a:solidFill>
                  <a:schemeClr val="bg1"/>
                </a:solidFill>
              </a:rPr>
              <a:t>May 7, 2020</a:t>
            </a:r>
            <a:endParaRPr lang="en-US" sz="3200" dirty="0">
              <a:solidFill>
                <a:schemeClr val="bg1"/>
              </a:solidFill>
            </a:endParaRPr>
          </a:p>
        </p:txBody>
      </p:sp>
    </p:spTree>
    <p:extLst>
      <p:ext uri="{BB962C8B-B14F-4D97-AF65-F5344CB8AC3E}">
        <p14:creationId xmlns:p14="http://schemas.microsoft.com/office/powerpoint/2010/main" val="2336426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8B7C-46B1-432B-BF49-C5BE63227069}"/>
              </a:ext>
            </a:extLst>
          </p:cNvPr>
          <p:cNvSpPr>
            <a:spLocks noGrp="1"/>
          </p:cNvSpPr>
          <p:nvPr>
            <p:ph type="title"/>
          </p:nvPr>
        </p:nvSpPr>
        <p:spPr/>
        <p:txBody>
          <a:bodyPr/>
          <a:lstStyle/>
          <a:p>
            <a:r>
              <a:rPr lang="en-US">
                <a:solidFill>
                  <a:schemeClr val="bg1"/>
                </a:solidFill>
              </a:rPr>
              <a:t>Prograde and Retrograde Motion</a:t>
            </a:r>
          </a:p>
        </p:txBody>
      </p:sp>
      <p:sp>
        <p:nvSpPr>
          <p:cNvPr id="3" name="Content Placeholder 2">
            <a:extLst>
              <a:ext uri="{FF2B5EF4-FFF2-40B4-BE49-F238E27FC236}">
                <a16:creationId xmlns:a16="http://schemas.microsoft.com/office/drawing/2014/main" id="{92D9D21C-31B9-4D2C-A360-82CFAB53F9A8}"/>
              </a:ext>
            </a:extLst>
          </p:cNvPr>
          <p:cNvSpPr>
            <a:spLocks noGrp="1"/>
          </p:cNvSpPr>
          <p:nvPr>
            <p:ph idx="1"/>
          </p:nvPr>
        </p:nvSpPr>
        <p:spPr>
          <a:xfrm>
            <a:off x="838200" y="1825625"/>
            <a:ext cx="5972175" cy="4351338"/>
          </a:xfrm>
        </p:spPr>
        <p:txBody>
          <a:bodyPr/>
          <a:lstStyle/>
          <a:p>
            <a:pPr marL="0" indent="0">
              <a:lnSpc>
                <a:spcPct val="100000"/>
              </a:lnSpc>
              <a:spcBef>
                <a:spcPts val="600"/>
              </a:spcBef>
              <a:buNone/>
            </a:pPr>
            <a:r>
              <a:rPr lang="en-US" dirty="0">
                <a:solidFill>
                  <a:schemeClr val="bg1"/>
                </a:solidFill>
              </a:rPr>
              <a:t>Prograde: A body’s ordinary motion eastward along the ecliptic</a:t>
            </a:r>
          </a:p>
          <a:p>
            <a:pPr marL="0" indent="0">
              <a:lnSpc>
                <a:spcPct val="100000"/>
              </a:lnSpc>
              <a:spcBef>
                <a:spcPts val="600"/>
              </a:spcBef>
              <a:buNone/>
            </a:pPr>
            <a:r>
              <a:rPr lang="en-US" dirty="0">
                <a:solidFill>
                  <a:schemeClr val="bg1"/>
                </a:solidFill>
              </a:rPr>
              <a:t>Retrograde: A body’s westward motion</a:t>
            </a:r>
          </a:p>
          <a:p>
            <a:pPr marL="457200" lvl="1" indent="0">
              <a:lnSpc>
                <a:spcPct val="100000"/>
              </a:lnSpc>
              <a:spcBef>
                <a:spcPts val="600"/>
              </a:spcBef>
              <a:buNone/>
            </a:pPr>
            <a:r>
              <a:rPr lang="en-US" dirty="0">
                <a:solidFill>
                  <a:schemeClr val="bg1"/>
                </a:solidFill>
              </a:rPr>
              <a:t>Moon – does not apply. It is always prograde</a:t>
            </a:r>
          </a:p>
          <a:p>
            <a:pPr marL="457200" lvl="1" indent="0">
              <a:lnSpc>
                <a:spcPct val="100000"/>
              </a:lnSpc>
              <a:spcBef>
                <a:spcPts val="600"/>
              </a:spcBef>
              <a:buNone/>
            </a:pPr>
            <a:r>
              <a:rPr lang="en-US" dirty="0">
                <a:solidFill>
                  <a:schemeClr val="bg1"/>
                </a:solidFill>
              </a:rPr>
              <a:t>Interior Planets – from greatest eastward elongation to greatest westward elongation</a:t>
            </a:r>
          </a:p>
          <a:p>
            <a:pPr marL="457200" lvl="1" indent="0">
              <a:lnSpc>
                <a:spcPct val="100000"/>
              </a:lnSpc>
              <a:spcBef>
                <a:spcPts val="600"/>
              </a:spcBef>
              <a:buNone/>
            </a:pPr>
            <a:r>
              <a:rPr lang="en-US" dirty="0">
                <a:solidFill>
                  <a:schemeClr val="bg1"/>
                </a:solidFill>
              </a:rPr>
              <a:t>Exterior Planets – while Earth is “passing” the other planet around opposition</a:t>
            </a:r>
          </a:p>
        </p:txBody>
      </p:sp>
      <p:pic>
        <p:nvPicPr>
          <p:cNvPr id="4" name="Picture 3">
            <a:extLst>
              <a:ext uri="{FF2B5EF4-FFF2-40B4-BE49-F238E27FC236}">
                <a16:creationId xmlns:a16="http://schemas.microsoft.com/office/drawing/2014/main" id="{25DC39B7-B74A-4C72-8D89-CA15651AB2D0}"/>
              </a:ext>
            </a:extLst>
          </p:cNvPr>
          <p:cNvPicPr>
            <a:picLocks noChangeAspect="1"/>
          </p:cNvPicPr>
          <p:nvPr/>
        </p:nvPicPr>
        <p:blipFill>
          <a:blip r:embed="rId2"/>
          <a:stretch>
            <a:fillRect/>
          </a:stretch>
        </p:blipFill>
        <p:spPr>
          <a:xfrm>
            <a:off x="6677068" y="2308743"/>
            <a:ext cx="5378753" cy="3868220"/>
          </a:xfrm>
          <a:prstGeom prst="rect">
            <a:avLst/>
          </a:prstGeom>
        </p:spPr>
      </p:pic>
    </p:spTree>
    <p:extLst>
      <p:ext uri="{BB962C8B-B14F-4D97-AF65-F5344CB8AC3E}">
        <p14:creationId xmlns:p14="http://schemas.microsoft.com/office/powerpoint/2010/main" val="236927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C244-5F4B-489E-BD0E-45471524F187}"/>
              </a:ext>
            </a:extLst>
          </p:cNvPr>
          <p:cNvSpPr>
            <a:spLocks noGrp="1"/>
          </p:cNvSpPr>
          <p:nvPr>
            <p:ph type="title"/>
          </p:nvPr>
        </p:nvSpPr>
        <p:spPr/>
        <p:txBody>
          <a:bodyPr/>
          <a:lstStyle/>
          <a:p>
            <a:r>
              <a:rPr lang="en-US" dirty="0">
                <a:solidFill>
                  <a:schemeClr val="bg1"/>
                </a:solidFill>
              </a:rPr>
              <a:t>Finer Points</a:t>
            </a:r>
          </a:p>
        </p:txBody>
      </p:sp>
      <p:sp>
        <p:nvSpPr>
          <p:cNvPr id="3" name="Content Placeholder 2">
            <a:extLst>
              <a:ext uri="{FF2B5EF4-FFF2-40B4-BE49-F238E27FC236}">
                <a16:creationId xmlns:a16="http://schemas.microsoft.com/office/drawing/2014/main" id="{536FF77E-6224-4101-BCD3-EA637AEC737F}"/>
              </a:ext>
            </a:extLst>
          </p:cNvPr>
          <p:cNvSpPr>
            <a:spLocks noGrp="1"/>
          </p:cNvSpPr>
          <p:nvPr>
            <p:ph idx="1"/>
          </p:nvPr>
        </p:nvSpPr>
        <p:spPr>
          <a:xfrm>
            <a:off x="1345914" y="1825625"/>
            <a:ext cx="10007885" cy="4351338"/>
          </a:xfrm>
        </p:spPr>
        <p:txBody>
          <a:bodyPr>
            <a:normAutofit fontScale="85000" lnSpcReduction="20000"/>
          </a:bodyPr>
          <a:lstStyle/>
          <a:p>
            <a:pPr marL="0" indent="0">
              <a:buNone/>
            </a:pPr>
            <a:r>
              <a:rPr lang="en-US" sz="3200" dirty="0">
                <a:solidFill>
                  <a:schemeClr val="bg1"/>
                </a:solidFill>
              </a:rPr>
              <a:t>Planetary alignments</a:t>
            </a:r>
          </a:p>
          <a:p>
            <a:pPr marL="457200" lvl="1" indent="0">
              <a:buNone/>
            </a:pPr>
            <a:r>
              <a:rPr lang="en-US" sz="2800" dirty="0">
                <a:solidFill>
                  <a:schemeClr val="bg1"/>
                </a:solidFill>
              </a:rPr>
              <a:t>A deeper dive</a:t>
            </a:r>
          </a:p>
          <a:p>
            <a:pPr marL="457200" lvl="1" indent="0">
              <a:buNone/>
            </a:pPr>
            <a:r>
              <a:rPr lang="en-US" sz="2800" dirty="0">
                <a:solidFill>
                  <a:schemeClr val="bg1"/>
                </a:solidFill>
              </a:rPr>
              <a:t>Jupiter and Saturn very close conjunction – December 21, 2020</a:t>
            </a:r>
          </a:p>
          <a:p>
            <a:pPr marL="0" indent="0">
              <a:buNone/>
            </a:pPr>
            <a:endParaRPr lang="en-US" sz="3200" dirty="0">
              <a:solidFill>
                <a:schemeClr val="bg1"/>
              </a:solidFill>
            </a:endParaRPr>
          </a:p>
          <a:p>
            <a:pPr marL="0" indent="0">
              <a:buNone/>
            </a:pPr>
            <a:r>
              <a:rPr lang="en-US" sz="3200" dirty="0">
                <a:solidFill>
                  <a:schemeClr val="bg1"/>
                </a:solidFill>
              </a:rPr>
              <a:t>Orion – an example of celestial rotation</a:t>
            </a:r>
          </a:p>
          <a:p>
            <a:pPr marL="0" indent="0">
              <a:buNone/>
            </a:pPr>
            <a:endParaRPr lang="en-US" sz="3200" dirty="0">
              <a:solidFill>
                <a:schemeClr val="bg1"/>
              </a:solidFill>
            </a:endParaRPr>
          </a:p>
          <a:p>
            <a:pPr marL="0" indent="0">
              <a:buNone/>
            </a:pPr>
            <a:r>
              <a:rPr lang="en-US" sz="3200" dirty="0">
                <a:solidFill>
                  <a:schemeClr val="bg1"/>
                </a:solidFill>
              </a:rPr>
              <a:t>An hour of Right Ascension represents an hour of </a:t>
            </a:r>
            <a:r>
              <a:rPr lang="en-US" sz="3200">
                <a:solidFill>
                  <a:schemeClr val="bg1"/>
                </a:solidFill>
              </a:rPr>
              <a:t>celestial rotation</a:t>
            </a:r>
            <a:endParaRPr lang="en-US" sz="3200" dirty="0">
              <a:solidFill>
                <a:schemeClr val="bg1"/>
              </a:solidFill>
            </a:endParaRPr>
          </a:p>
          <a:p>
            <a:pPr marL="0" indent="0">
              <a:buNone/>
            </a:pPr>
            <a:endParaRPr lang="en-US" sz="3200" dirty="0">
              <a:solidFill>
                <a:schemeClr val="bg1"/>
              </a:solidFill>
            </a:endParaRPr>
          </a:p>
          <a:p>
            <a:pPr marL="0" indent="0">
              <a:buNone/>
            </a:pPr>
            <a:r>
              <a:rPr lang="en-US" sz="3200" dirty="0">
                <a:solidFill>
                  <a:schemeClr val="bg1"/>
                </a:solidFill>
              </a:rPr>
              <a:t>Deep Space Objects</a:t>
            </a:r>
          </a:p>
          <a:p>
            <a:pPr marL="457200" lvl="1" indent="0">
              <a:buNone/>
            </a:pPr>
            <a:r>
              <a:rPr lang="en-US" sz="2800" dirty="0">
                <a:solidFill>
                  <a:schemeClr val="bg1"/>
                </a:solidFill>
              </a:rPr>
              <a:t>Fixed on the celestial sphere</a:t>
            </a:r>
          </a:p>
          <a:p>
            <a:pPr marL="457200" lvl="1" indent="0">
              <a:buNone/>
            </a:pPr>
            <a:r>
              <a:rPr lang="en-US" sz="2800" dirty="0">
                <a:solidFill>
                  <a:schemeClr val="bg1"/>
                </a:solidFill>
              </a:rPr>
              <a:t>General guidance on where to find some of them</a:t>
            </a:r>
          </a:p>
        </p:txBody>
      </p:sp>
    </p:spTree>
    <p:extLst>
      <p:ext uri="{BB962C8B-B14F-4D97-AF65-F5344CB8AC3E}">
        <p14:creationId xmlns:p14="http://schemas.microsoft.com/office/powerpoint/2010/main" val="392845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680B-0589-41F2-A13A-C482E550E0E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5A031F-24F7-4930-80C8-47DAC04EDF4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EB6F73B-877E-4E10-A9FE-94D651A2613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1189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2179-F808-464B-8DD4-BFC2EA702DF0}"/>
              </a:ext>
            </a:extLst>
          </p:cNvPr>
          <p:cNvSpPr>
            <a:spLocks noGrp="1"/>
          </p:cNvSpPr>
          <p:nvPr>
            <p:ph type="title"/>
          </p:nvPr>
        </p:nvSpPr>
        <p:spPr/>
        <p:txBody>
          <a:bodyPr/>
          <a:lstStyle/>
          <a:p>
            <a:r>
              <a:rPr lang="en-US">
                <a:solidFill>
                  <a:schemeClr val="bg1"/>
                </a:solidFill>
              </a:rPr>
              <a:t>Solar System – Top Down View April 2020</a:t>
            </a:r>
          </a:p>
        </p:txBody>
      </p:sp>
      <p:pic>
        <p:nvPicPr>
          <p:cNvPr id="5" name="Content Placeholder 4" descr="A picture containing black, sitting, table, surface&#10;&#10;Description automatically generated">
            <a:extLst>
              <a:ext uri="{FF2B5EF4-FFF2-40B4-BE49-F238E27FC236}">
                <a16:creationId xmlns:a16="http://schemas.microsoft.com/office/drawing/2014/main" id="{C94D9BFB-22E8-4994-99CC-70E5EDE5F3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5550" y="1404440"/>
            <a:ext cx="7334250" cy="5289888"/>
          </a:xfrm>
        </p:spPr>
      </p:pic>
    </p:spTree>
    <p:extLst>
      <p:ext uri="{BB962C8B-B14F-4D97-AF65-F5344CB8AC3E}">
        <p14:creationId xmlns:p14="http://schemas.microsoft.com/office/powerpoint/2010/main" val="419709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53F3-28B9-4756-A7B8-D714A8F2BA25}"/>
              </a:ext>
            </a:extLst>
          </p:cNvPr>
          <p:cNvSpPr>
            <a:spLocks noGrp="1"/>
          </p:cNvSpPr>
          <p:nvPr>
            <p:ph type="title"/>
          </p:nvPr>
        </p:nvSpPr>
        <p:spPr/>
        <p:txBody>
          <a:bodyPr/>
          <a:lstStyle/>
          <a:p>
            <a:r>
              <a:rPr lang="en-US">
                <a:solidFill>
                  <a:schemeClr val="bg1"/>
                </a:solidFill>
              </a:rPr>
              <a:t>Parting Words</a:t>
            </a:r>
          </a:p>
        </p:txBody>
      </p:sp>
      <p:sp>
        <p:nvSpPr>
          <p:cNvPr id="3" name="Content Placeholder 2">
            <a:extLst>
              <a:ext uri="{FF2B5EF4-FFF2-40B4-BE49-F238E27FC236}">
                <a16:creationId xmlns:a16="http://schemas.microsoft.com/office/drawing/2014/main" id="{0BF1CB79-A436-4EBF-8B99-57256F5B1B27}"/>
              </a:ext>
            </a:extLst>
          </p:cNvPr>
          <p:cNvSpPr>
            <a:spLocks noGrp="1"/>
          </p:cNvSpPr>
          <p:nvPr>
            <p:ph idx="1"/>
          </p:nvPr>
        </p:nvSpPr>
        <p:spPr/>
        <p:txBody>
          <a:bodyPr>
            <a:normAutofit fontScale="92500" lnSpcReduction="20000"/>
          </a:bodyPr>
          <a:lstStyle/>
          <a:p>
            <a:pPr marL="0" indent="0">
              <a:lnSpc>
                <a:spcPct val="110000"/>
              </a:lnSpc>
              <a:buNone/>
            </a:pPr>
            <a:r>
              <a:rPr lang="en-US" sz="3200">
                <a:solidFill>
                  <a:schemeClr val="bg1"/>
                </a:solidFill>
              </a:rPr>
              <a:t>Both the celestial sphere and planetarium apps are tools in the astronomer’s tool kit. Just like all of the other tools, one must have a through understanding of how they work in order to use them effectively. Moreover, repetition and frequency of use are the best ways to build this understanding. Being able to use tools effectively will ease frustration and increase one’s enjoyment of our hobby.</a:t>
            </a:r>
          </a:p>
          <a:p>
            <a:pPr marL="0" indent="0">
              <a:buNone/>
            </a:pPr>
            <a:endParaRPr lang="en-US">
              <a:solidFill>
                <a:schemeClr val="bg1"/>
              </a:solidFill>
            </a:endParaRPr>
          </a:p>
          <a:p>
            <a:pPr marL="0" indent="0">
              <a:buNone/>
            </a:pPr>
            <a:r>
              <a:rPr lang="en-US">
                <a:solidFill>
                  <a:schemeClr val="bg1"/>
                </a:solidFill>
              </a:rPr>
              <a:t>Clear skies!</a:t>
            </a:r>
            <a:br>
              <a:rPr lang="en-US">
                <a:solidFill>
                  <a:schemeClr val="bg1"/>
                </a:solidFill>
              </a:rPr>
            </a:br>
            <a:r>
              <a:rPr lang="en-US">
                <a:solidFill>
                  <a:schemeClr val="bg1"/>
                </a:solidFill>
              </a:rPr>
              <a:t>Jim Johnson</a:t>
            </a:r>
          </a:p>
        </p:txBody>
      </p:sp>
    </p:spTree>
    <p:extLst>
      <p:ext uri="{BB962C8B-B14F-4D97-AF65-F5344CB8AC3E}">
        <p14:creationId xmlns:p14="http://schemas.microsoft.com/office/powerpoint/2010/main" val="58308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19BA0B-D93E-4D5B-888F-37C7E0268A4B}"/>
              </a:ext>
            </a:extLst>
          </p:cNvPr>
          <p:cNvSpPr>
            <a:spLocks noGrp="1"/>
          </p:cNvSpPr>
          <p:nvPr>
            <p:ph type="title"/>
          </p:nvPr>
        </p:nvSpPr>
        <p:spPr>
          <a:xfrm>
            <a:off x="838200" y="1458929"/>
            <a:ext cx="10515600" cy="2650733"/>
          </a:xfrm>
        </p:spPr>
        <p:txBody>
          <a:bodyPr/>
          <a:lstStyle/>
          <a:p>
            <a:pPr algn="ctr"/>
            <a:r>
              <a:rPr lang="en-US" sz="6000" b="1">
                <a:solidFill>
                  <a:schemeClr val="bg1"/>
                </a:solidFill>
              </a:rPr>
              <a:t>Questions?</a:t>
            </a:r>
            <a:endParaRPr lang="en-US" b="1">
              <a:solidFill>
                <a:schemeClr val="bg1"/>
              </a:solidFill>
            </a:endParaRPr>
          </a:p>
        </p:txBody>
      </p:sp>
    </p:spTree>
    <p:extLst>
      <p:ext uri="{BB962C8B-B14F-4D97-AF65-F5344CB8AC3E}">
        <p14:creationId xmlns:p14="http://schemas.microsoft.com/office/powerpoint/2010/main" val="357801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F0D3A0-0413-48DD-9FD2-0A453BAB0327}"/>
              </a:ext>
            </a:extLst>
          </p:cNvPr>
          <p:cNvSpPr>
            <a:spLocks noGrp="1"/>
          </p:cNvSpPr>
          <p:nvPr>
            <p:ph idx="1"/>
          </p:nvPr>
        </p:nvSpPr>
        <p:spPr>
          <a:xfrm>
            <a:off x="1797978" y="534256"/>
            <a:ext cx="8184223" cy="5642707"/>
          </a:xfrm>
        </p:spPr>
        <p:txBody>
          <a:bodyPr>
            <a:normAutofit/>
          </a:bodyPr>
          <a:lstStyle/>
          <a:p>
            <a:pPr marL="0" indent="0">
              <a:spcAft>
                <a:spcPts val="1200"/>
              </a:spcAft>
              <a:buNone/>
            </a:pPr>
            <a:r>
              <a:rPr lang="en-US" dirty="0">
                <a:solidFill>
                  <a:schemeClr val="bg1"/>
                </a:solidFill>
              </a:rPr>
              <a:t>Part 1 Topics:</a:t>
            </a:r>
          </a:p>
          <a:p>
            <a:pPr marL="457200" lvl="1" indent="0">
              <a:spcAft>
                <a:spcPts val="1200"/>
              </a:spcAft>
              <a:buNone/>
            </a:pPr>
            <a:r>
              <a:rPr lang="en-US" dirty="0">
                <a:solidFill>
                  <a:schemeClr val="bg1"/>
                </a:solidFill>
              </a:rPr>
              <a:t>Celestial Sphere as the Apparent (2D) Universe vs the Actual (3D) Universe</a:t>
            </a:r>
          </a:p>
          <a:p>
            <a:pPr marL="457200" lvl="1" indent="0">
              <a:spcAft>
                <a:spcPts val="1200"/>
              </a:spcAft>
              <a:buNone/>
            </a:pPr>
            <a:r>
              <a:rPr lang="en-US" dirty="0">
                <a:solidFill>
                  <a:schemeClr val="bg1"/>
                </a:solidFill>
              </a:rPr>
              <a:t>Angular measurements on the Celestial Sphere</a:t>
            </a:r>
          </a:p>
          <a:p>
            <a:pPr marL="457200" lvl="1" indent="0">
              <a:spcAft>
                <a:spcPts val="1200"/>
              </a:spcAft>
              <a:buNone/>
            </a:pPr>
            <a:r>
              <a:rPr lang="en-US" dirty="0">
                <a:solidFill>
                  <a:schemeClr val="bg1"/>
                </a:solidFill>
              </a:rPr>
              <a:t>Definitions of Important Points and Circles on the Celestial Sphere</a:t>
            </a:r>
          </a:p>
          <a:p>
            <a:pPr marL="457200" lvl="1" indent="0">
              <a:spcAft>
                <a:spcPts val="1200"/>
              </a:spcAft>
              <a:buNone/>
            </a:pPr>
            <a:r>
              <a:rPr lang="en-US" dirty="0">
                <a:solidFill>
                  <a:schemeClr val="bg1"/>
                </a:solidFill>
              </a:rPr>
              <a:t>Celestial Coordinate Systems</a:t>
            </a:r>
          </a:p>
          <a:p>
            <a:pPr marL="0" indent="0">
              <a:spcAft>
                <a:spcPts val="1200"/>
              </a:spcAft>
              <a:buNone/>
            </a:pPr>
            <a:r>
              <a:rPr lang="en-US" dirty="0">
                <a:solidFill>
                  <a:schemeClr val="bg1"/>
                </a:solidFill>
              </a:rPr>
              <a:t>Part 2 Topics:</a:t>
            </a:r>
          </a:p>
          <a:p>
            <a:pPr marL="457200" lvl="1" indent="0">
              <a:spcAft>
                <a:spcPts val="1200"/>
              </a:spcAft>
              <a:buNone/>
            </a:pPr>
            <a:r>
              <a:rPr lang="en-US" dirty="0">
                <a:solidFill>
                  <a:schemeClr val="bg1"/>
                </a:solidFill>
              </a:rPr>
              <a:t>Diurnal, seasonal, and annual motions of the celestial sphere and the Sun</a:t>
            </a:r>
          </a:p>
          <a:p>
            <a:pPr marL="457200" lvl="1" indent="0">
              <a:spcAft>
                <a:spcPts val="1200"/>
              </a:spcAft>
              <a:buNone/>
            </a:pPr>
            <a:r>
              <a:rPr lang="en-US" dirty="0">
                <a:solidFill>
                  <a:schemeClr val="bg1"/>
                </a:solidFill>
              </a:rPr>
              <a:t>Lunar motions</a:t>
            </a:r>
          </a:p>
        </p:txBody>
      </p:sp>
    </p:spTree>
    <p:extLst>
      <p:ext uri="{BB962C8B-B14F-4D97-AF65-F5344CB8AC3E}">
        <p14:creationId xmlns:p14="http://schemas.microsoft.com/office/powerpoint/2010/main" val="364767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08" y="2424585"/>
            <a:ext cx="10515600" cy="1325563"/>
          </a:xfrm>
        </p:spPr>
        <p:txBody>
          <a:bodyPr/>
          <a:lstStyle/>
          <a:p>
            <a:pPr algn="ctr"/>
            <a:r>
              <a:rPr lang="en-US" dirty="0">
                <a:solidFill>
                  <a:schemeClr val="bg1"/>
                </a:solidFill>
              </a:rPr>
              <a:t>Questions from Part 1 or Part 2?</a:t>
            </a:r>
          </a:p>
        </p:txBody>
      </p:sp>
    </p:spTree>
    <p:extLst>
      <p:ext uri="{BB962C8B-B14F-4D97-AF65-F5344CB8AC3E}">
        <p14:creationId xmlns:p14="http://schemas.microsoft.com/office/powerpoint/2010/main" val="72898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8262-B3FF-429C-9288-3BD97B5468CD}"/>
              </a:ext>
            </a:extLst>
          </p:cNvPr>
          <p:cNvSpPr>
            <a:spLocks noGrp="1"/>
          </p:cNvSpPr>
          <p:nvPr>
            <p:ph type="title"/>
          </p:nvPr>
        </p:nvSpPr>
        <p:spPr/>
        <p:txBody>
          <a:bodyPr/>
          <a:lstStyle/>
          <a:p>
            <a:r>
              <a:rPr lang="en-US" dirty="0">
                <a:solidFill>
                  <a:schemeClr val="bg1"/>
                </a:solidFill>
              </a:rPr>
              <a:t>Part 3 Topics	</a:t>
            </a:r>
          </a:p>
        </p:txBody>
      </p:sp>
      <p:sp>
        <p:nvSpPr>
          <p:cNvPr id="3" name="Content Placeholder 2">
            <a:extLst>
              <a:ext uri="{FF2B5EF4-FFF2-40B4-BE49-F238E27FC236}">
                <a16:creationId xmlns:a16="http://schemas.microsoft.com/office/drawing/2014/main" id="{FFF0D3A0-0413-48DD-9FD2-0A453BAB0327}"/>
              </a:ext>
            </a:extLst>
          </p:cNvPr>
          <p:cNvSpPr>
            <a:spLocks noGrp="1"/>
          </p:cNvSpPr>
          <p:nvPr>
            <p:ph idx="1"/>
          </p:nvPr>
        </p:nvSpPr>
        <p:spPr>
          <a:xfrm>
            <a:off x="2181225" y="1825625"/>
            <a:ext cx="7800976" cy="4351338"/>
          </a:xfrm>
        </p:spPr>
        <p:txBody>
          <a:bodyPr>
            <a:normAutofit/>
          </a:bodyPr>
          <a:lstStyle/>
          <a:p>
            <a:pPr marL="0" indent="0">
              <a:spcAft>
                <a:spcPts val="1200"/>
              </a:spcAft>
              <a:buNone/>
            </a:pPr>
            <a:r>
              <a:rPr lang="en-US" dirty="0">
                <a:solidFill>
                  <a:schemeClr val="bg1"/>
                </a:solidFill>
              </a:rPr>
              <a:t>The Motions of:</a:t>
            </a:r>
          </a:p>
          <a:p>
            <a:pPr marL="457200" lvl="1" indent="0">
              <a:spcAft>
                <a:spcPts val="1200"/>
              </a:spcAft>
              <a:buNone/>
            </a:pPr>
            <a:r>
              <a:rPr lang="en-US" dirty="0">
                <a:solidFill>
                  <a:schemeClr val="bg1"/>
                </a:solidFill>
              </a:rPr>
              <a:t>The Interior Planets</a:t>
            </a:r>
          </a:p>
          <a:p>
            <a:pPr marL="457200" lvl="1" indent="0">
              <a:spcAft>
                <a:spcPts val="1200"/>
              </a:spcAft>
              <a:buNone/>
            </a:pPr>
            <a:r>
              <a:rPr lang="en-US" dirty="0">
                <a:solidFill>
                  <a:schemeClr val="bg1"/>
                </a:solidFill>
              </a:rPr>
              <a:t>The Exterior Planets</a:t>
            </a:r>
          </a:p>
          <a:p>
            <a:pPr marL="457200" lvl="1" indent="0">
              <a:spcAft>
                <a:spcPts val="1200"/>
              </a:spcAft>
              <a:buNone/>
            </a:pPr>
            <a:endParaRPr lang="en-US" dirty="0">
              <a:solidFill>
                <a:schemeClr val="bg1"/>
              </a:solidFill>
            </a:endParaRPr>
          </a:p>
          <a:p>
            <a:pPr marL="0" indent="0">
              <a:spcAft>
                <a:spcPts val="1200"/>
              </a:spcAft>
              <a:buNone/>
            </a:pPr>
            <a:r>
              <a:rPr lang="en-US" dirty="0">
                <a:solidFill>
                  <a:schemeClr val="bg1"/>
                </a:solidFill>
              </a:rPr>
              <a:t>Time Permitting – Some finer points</a:t>
            </a:r>
          </a:p>
        </p:txBody>
      </p:sp>
    </p:spTree>
    <p:extLst>
      <p:ext uri="{BB962C8B-B14F-4D97-AF65-F5344CB8AC3E}">
        <p14:creationId xmlns:p14="http://schemas.microsoft.com/office/powerpoint/2010/main" val="399627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6A3DF-6E94-4B5A-B935-0535944C3265}"/>
              </a:ext>
            </a:extLst>
          </p:cNvPr>
          <p:cNvSpPr>
            <a:spLocks noGrp="1"/>
          </p:cNvSpPr>
          <p:nvPr>
            <p:ph type="title"/>
          </p:nvPr>
        </p:nvSpPr>
        <p:spPr/>
        <p:txBody>
          <a:bodyPr/>
          <a:lstStyle/>
          <a:p>
            <a:r>
              <a:rPr lang="en-US">
                <a:solidFill>
                  <a:schemeClr val="bg1"/>
                </a:solidFill>
              </a:rPr>
              <a:t>Periods – Sidereal vs. Synodic</a:t>
            </a:r>
          </a:p>
        </p:txBody>
      </p:sp>
      <p:sp>
        <p:nvSpPr>
          <p:cNvPr id="3" name="Content Placeholder 2">
            <a:extLst>
              <a:ext uri="{FF2B5EF4-FFF2-40B4-BE49-F238E27FC236}">
                <a16:creationId xmlns:a16="http://schemas.microsoft.com/office/drawing/2014/main" id="{1DBB8AE9-92A0-40DD-A332-1506061C4D73}"/>
              </a:ext>
            </a:extLst>
          </p:cNvPr>
          <p:cNvSpPr>
            <a:spLocks noGrp="1"/>
          </p:cNvSpPr>
          <p:nvPr>
            <p:ph idx="1"/>
          </p:nvPr>
        </p:nvSpPr>
        <p:spPr/>
        <p:txBody>
          <a:bodyPr/>
          <a:lstStyle/>
          <a:p>
            <a:pPr marL="0" indent="0">
              <a:buNone/>
            </a:pPr>
            <a:r>
              <a:rPr lang="en-US">
                <a:solidFill>
                  <a:schemeClr val="bg1"/>
                </a:solidFill>
              </a:rPr>
              <a:t>Sidereal– one orbit around the Sun with respect to the stars. View from Earth is irrelevant</a:t>
            </a:r>
          </a:p>
          <a:p>
            <a:pPr marL="0" indent="0">
              <a:buNone/>
            </a:pPr>
            <a:r>
              <a:rPr lang="en-US">
                <a:solidFill>
                  <a:schemeClr val="bg1"/>
                </a:solidFill>
              </a:rPr>
              <a:t>Synodic – the period between two successive positions with respect to the Sun. View from Earth is relevant</a:t>
            </a:r>
          </a:p>
          <a:p>
            <a:pPr marL="457200" lvl="1" indent="0">
              <a:buNone/>
            </a:pPr>
            <a:endParaRPr lang="en-US"/>
          </a:p>
        </p:txBody>
      </p:sp>
      <p:graphicFrame>
        <p:nvGraphicFramePr>
          <p:cNvPr id="4" name="Table 4">
            <a:extLst>
              <a:ext uri="{FF2B5EF4-FFF2-40B4-BE49-F238E27FC236}">
                <a16:creationId xmlns:a16="http://schemas.microsoft.com/office/drawing/2014/main" id="{F9257C59-CDD3-48D1-9749-4EB35D283A61}"/>
              </a:ext>
            </a:extLst>
          </p:cNvPr>
          <p:cNvGraphicFramePr>
            <a:graphicFrameLocks noGrp="1"/>
          </p:cNvGraphicFramePr>
          <p:nvPr>
            <p:extLst>
              <p:ext uri="{D42A27DB-BD31-4B8C-83A1-F6EECF244321}">
                <p14:modId xmlns:p14="http://schemas.microsoft.com/office/powerpoint/2010/main" val="3883847502"/>
              </p:ext>
            </p:extLst>
          </p:nvPr>
        </p:nvGraphicFramePr>
        <p:xfrm>
          <a:off x="2581275" y="3896995"/>
          <a:ext cx="6092825" cy="2595880"/>
        </p:xfrm>
        <a:graphic>
          <a:graphicData uri="http://schemas.openxmlformats.org/drawingml/2006/table">
            <a:tbl>
              <a:tblPr firstRow="1" bandRow="1">
                <a:tableStyleId>{5C22544A-7EE6-4342-B048-85BDC9FD1C3A}</a:tableStyleId>
              </a:tblPr>
              <a:tblGrid>
                <a:gridCol w="1187450">
                  <a:extLst>
                    <a:ext uri="{9D8B030D-6E8A-4147-A177-3AD203B41FA5}">
                      <a16:colId xmlns:a16="http://schemas.microsoft.com/office/drawing/2014/main" val="1509128670"/>
                    </a:ext>
                  </a:extLst>
                </a:gridCol>
                <a:gridCol w="2409825">
                  <a:extLst>
                    <a:ext uri="{9D8B030D-6E8A-4147-A177-3AD203B41FA5}">
                      <a16:colId xmlns:a16="http://schemas.microsoft.com/office/drawing/2014/main" val="258814331"/>
                    </a:ext>
                  </a:extLst>
                </a:gridCol>
                <a:gridCol w="2495550">
                  <a:extLst>
                    <a:ext uri="{9D8B030D-6E8A-4147-A177-3AD203B41FA5}">
                      <a16:colId xmlns:a16="http://schemas.microsoft.com/office/drawing/2014/main" val="4222170033"/>
                    </a:ext>
                  </a:extLst>
                </a:gridCol>
              </a:tblGrid>
              <a:tr h="370840">
                <a:tc>
                  <a:txBody>
                    <a:bodyPr/>
                    <a:lstStyle/>
                    <a:p>
                      <a:r>
                        <a:rPr lang="en-US"/>
                        <a:t>Body</a:t>
                      </a:r>
                    </a:p>
                  </a:txBody>
                  <a:tcPr/>
                </a:tc>
                <a:tc>
                  <a:txBody>
                    <a:bodyPr/>
                    <a:lstStyle/>
                    <a:p>
                      <a:pPr algn="ctr"/>
                      <a:r>
                        <a:rPr lang="en-US"/>
                        <a:t>Sidereal Period</a:t>
                      </a:r>
                    </a:p>
                  </a:txBody>
                  <a:tcPr/>
                </a:tc>
                <a:tc>
                  <a:txBody>
                    <a:bodyPr/>
                    <a:lstStyle/>
                    <a:p>
                      <a:pPr algn="ctr"/>
                      <a:r>
                        <a:rPr lang="en-US"/>
                        <a:t>Synodic Period </a:t>
                      </a:r>
                    </a:p>
                  </a:txBody>
                  <a:tcPr/>
                </a:tc>
                <a:extLst>
                  <a:ext uri="{0D108BD9-81ED-4DB2-BD59-A6C34878D82A}">
                    <a16:rowId xmlns:a16="http://schemas.microsoft.com/office/drawing/2014/main" val="1259778465"/>
                  </a:ext>
                </a:extLst>
              </a:tr>
              <a:tr h="370840">
                <a:tc>
                  <a:txBody>
                    <a:bodyPr/>
                    <a:lstStyle/>
                    <a:p>
                      <a:r>
                        <a:rPr lang="en-US"/>
                        <a:t>Moon</a:t>
                      </a:r>
                    </a:p>
                  </a:txBody>
                  <a:tcPr/>
                </a:tc>
                <a:tc>
                  <a:txBody>
                    <a:bodyPr/>
                    <a:lstStyle/>
                    <a:p>
                      <a:pPr algn="ctr"/>
                      <a:r>
                        <a:rPr lang="en-US"/>
                        <a:t>27.3 days</a:t>
                      </a:r>
                    </a:p>
                  </a:txBody>
                  <a:tcPr/>
                </a:tc>
                <a:tc>
                  <a:txBody>
                    <a:bodyPr/>
                    <a:lstStyle/>
                    <a:p>
                      <a:pPr algn="ctr"/>
                      <a:r>
                        <a:rPr lang="en-US"/>
                        <a:t>29.5 days</a:t>
                      </a:r>
                    </a:p>
                  </a:txBody>
                  <a:tcPr/>
                </a:tc>
                <a:extLst>
                  <a:ext uri="{0D108BD9-81ED-4DB2-BD59-A6C34878D82A}">
                    <a16:rowId xmlns:a16="http://schemas.microsoft.com/office/drawing/2014/main" val="647418006"/>
                  </a:ext>
                </a:extLst>
              </a:tr>
              <a:tr h="370840">
                <a:tc>
                  <a:txBody>
                    <a:bodyPr/>
                    <a:lstStyle/>
                    <a:p>
                      <a:r>
                        <a:rPr lang="en-US"/>
                        <a:t>Mercury</a:t>
                      </a:r>
                    </a:p>
                  </a:txBody>
                  <a:tcPr/>
                </a:tc>
                <a:tc>
                  <a:txBody>
                    <a:bodyPr/>
                    <a:lstStyle/>
                    <a:p>
                      <a:pPr algn="ctr"/>
                      <a:r>
                        <a:rPr lang="en-US"/>
                        <a:t>88 days</a:t>
                      </a:r>
                    </a:p>
                  </a:txBody>
                  <a:tcPr/>
                </a:tc>
                <a:tc>
                  <a:txBody>
                    <a:bodyPr/>
                    <a:lstStyle/>
                    <a:p>
                      <a:pPr algn="ctr"/>
                      <a:r>
                        <a:rPr lang="en-US"/>
                        <a:t>116 days</a:t>
                      </a:r>
                    </a:p>
                  </a:txBody>
                  <a:tcPr/>
                </a:tc>
                <a:extLst>
                  <a:ext uri="{0D108BD9-81ED-4DB2-BD59-A6C34878D82A}">
                    <a16:rowId xmlns:a16="http://schemas.microsoft.com/office/drawing/2014/main" val="2012622743"/>
                  </a:ext>
                </a:extLst>
              </a:tr>
              <a:tr h="370840">
                <a:tc>
                  <a:txBody>
                    <a:bodyPr/>
                    <a:lstStyle/>
                    <a:p>
                      <a:r>
                        <a:rPr lang="en-US"/>
                        <a:t>Venus</a:t>
                      </a:r>
                    </a:p>
                  </a:txBody>
                  <a:tcPr/>
                </a:tc>
                <a:tc>
                  <a:txBody>
                    <a:bodyPr/>
                    <a:lstStyle/>
                    <a:p>
                      <a:pPr algn="ctr"/>
                      <a:r>
                        <a:rPr lang="en-US"/>
                        <a:t>.6 years</a:t>
                      </a:r>
                    </a:p>
                  </a:txBody>
                  <a:tcPr/>
                </a:tc>
                <a:tc>
                  <a:txBody>
                    <a:bodyPr/>
                    <a:lstStyle/>
                    <a:p>
                      <a:pPr algn="ctr"/>
                      <a:r>
                        <a:rPr lang="en-US"/>
                        <a:t>1.6 years</a:t>
                      </a:r>
                    </a:p>
                  </a:txBody>
                  <a:tcPr/>
                </a:tc>
                <a:extLst>
                  <a:ext uri="{0D108BD9-81ED-4DB2-BD59-A6C34878D82A}">
                    <a16:rowId xmlns:a16="http://schemas.microsoft.com/office/drawing/2014/main" val="1416122636"/>
                  </a:ext>
                </a:extLst>
              </a:tr>
              <a:tr h="370840">
                <a:tc>
                  <a:txBody>
                    <a:bodyPr/>
                    <a:lstStyle/>
                    <a:p>
                      <a:r>
                        <a:rPr lang="en-US"/>
                        <a:t>Mars</a:t>
                      </a:r>
                    </a:p>
                  </a:txBody>
                  <a:tcPr/>
                </a:tc>
                <a:tc>
                  <a:txBody>
                    <a:bodyPr/>
                    <a:lstStyle/>
                    <a:p>
                      <a:pPr algn="ctr"/>
                      <a:r>
                        <a:rPr lang="en-US"/>
                        <a:t>1.9 years</a:t>
                      </a:r>
                    </a:p>
                  </a:txBody>
                  <a:tcPr/>
                </a:tc>
                <a:tc>
                  <a:txBody>
                    <a:bodyPr/>
                    <a:lstStyle/>
                    <a:p>
                      <a:pPr algn="ctr"/>
                      <a:r>
                        <a:rPr lang="en-US"/>
                        <a:t>2.1 years</a:t>
                      </a:r>
                    </a:p>
                  </a:txBody>
                  <a:tcPr/>
                </a:tc>
                <a:extLst>
                  <a:ext uri="{0D108BD9-81ED-4DB2-BD59-A6C34878D82A}">
                    <a16:rowId xmlns:a16="http://schemas.microsoft.com/office/drawing/2014/main" val="2591919455"/>
                  </a:ext>
                </a:extLst>
              </a:tr>
              <a:tr h="370840">
                <a:tc>
                  <a:txBody>
                    <a:bodyPr/>
                    <a:lstStyle/>
                    <a:p>
                      <a:r>
                        <a:rPr lang="en-US"/>
                        <a:t>Jupiter</a:t>
                      </a:r>
                    </a:p>
                  </a:txBody>
                  <a:tcPr/>
                </a:tc>
                <a:tc>
                  <a:txBody>
                    <a:bodyPr/>
                    <a:lstStyle/>
                    <a:p>
                      <a:pPr algn="ctr"/>
                      <a:r>
                        <a:rPr lang="en-US"/>
                        <a:t>11.9 years</a:t>
                      </a:r>
                    </a:p>
                  </a:txBody>
                  <a:tcPr/>
                </a:tc>
                <a:tc>
                  <a:txBody>
                    <a:bodyPr/>
                    <a:lstStyle/>
                    <a:p>
                      <a:pPr algn="ctr"/>
                      <a:r>
                        <a:rPr lang="en-US"/>
                        <a:t>1.1 years</a:t>
                      </a:r>
                    </a:p>
                  </a:txBody>
                  <a:tcPr/>
                </a:tc>
                <a:extLst>
                  <a:ext uri="{0D108BD9-81ED-4DB2-BD59-A6C34878D82A}">
                    <a16:rowId xmlns:a16="http://schemas.microsoft.com/office/drawing/2014/main" val="2372691490"/>
                  </a:ext>
                </a:extLst>
              </a:tr>
              <a:tr h="370840">
                <a:tc>
                  <a:txBody>
                    <a:bodyPr/>
                    <a:lstStyle/>
                    <a:p>
                      <a:r>
                        <a:rPr lang="en-US"/>
                        <a:t>Saturn</a:t>
                      </a:r>
                    </a:p>
                  </a:txBody>
                  <a:tcPr/>
                </a:tc>
                <a:tc>
                  <a:txBody>
                    <a:bodyPr/>
                    <a:lstStyle/>
                    <a:p>
                      <a:pPr algn="ctr"/>
                      <a:r>
                        <a:rPr lang="en-US"/>
                        <a:t>29.5 years</a:t>
                      </a:r>
                    </a:p>
                  </a:txBody>
                  <a:tcPr/>
                </a:tc>
                <a:tc>
                  <a:txBody>
                    <a:bodyPr/>
                    <a:lstStyle/>
                    <a:p>
                      <a:pPr algn="ctr"/>
                      <a:r>
                        <a:rPr lang="en-US"/>
                        <a:t>1.03 years</a:t>
                      </a:r>
                    </a:p>
                  </a:txBody>
                  <a:tcPr/>
                </a:tc>
                <a:extLst>
                  <a:ext uri="{0D108BD9-81ED-4DB2-BD59-A6C34878D82A}">
                    <a16:rowId xmlns:a16="http://schemas.microsoft.com/office/drawing/2014/main" val="3184595653"/>
                  </a:ext>
                </a:extLst>
              </a:tr>
            </a:tbl>
          </a:graphicData>
        </a:graphic>
      </p:graphicFrame>
    </p:spTree>
    <p:extLst>
      <p:ext uri="{BB962C8B-B14F-4D97-AF65-F5344CB8AC3E}">
        <p14:creationId xmlns:p14="http://schemas.microsoft.com/office/powerpoint/2010/main" val="297030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D078A-3FF9-4EC1-8AEA-E22787A70895}"/>
              </a:ext>
            </a:extLst>
          </p:cNvPr>
          <p:cNvSpPr>
            <a:spLocks noGrp="1"/>
          </p:cNvSpPr>
          <p:nvPr>
            <p:ph type="title"/>
          </p:nvPr>
        </p:nvSpPr>
        <p:spPr>
          <a:xfrm>
            <a:off x="838200" y="365125"/>
            <a:ext cx="9096375" cy="1325563"/>
          </a:xfrm>
        </p:spPr>
        <p:txBody>
          <a:bodyPr>
            <a:normAutofit/>
          </a:bodyPr>
          <a:lstStyle/>
          <a:p>
            <a:pPr algn="r"/>
            <a:r>
              <a:rPr lang="en-US" sz="5400">
                <a:solidFill>
                  <a:schemeClr val="bg1"/>
                </a:solidFill>
              </a:rPr>
              <a:t>Venus </a:t>
            </a:r>
          </a:p>
        </p:txBody>
      </p:sp>
      <p:sp>
        <p:nvSpPr>
          <p:cNvPr id="3" name="Content Placeholder 2">
            <a:extLst>
              <a:ext uri="{FF2B5EF4-FFF2-40B4-BE49-F238E27FC236}">
                <a16:creationId xmlns:a16="http://schemas.microsoft.com/office/drawing/2014/main" id="{37ED2286-22FC-4759-A3AF-E91246705A0B}"/>
              </a:ext>
            </a:extLst>
          </p:cNvPr>
          <p:cNvSpPr>
            <a:spLocks noGrp="1"/>
          </p:cNvSpPr>
          <p:nvPr>
            <p:ph idx="1"/>
          </p:nvPr>
        </p:nvSpPr>
        <p:spPr>
          <a:xfrm>
            <a:off x="6157912" y="5082497"/>
            <a:ext cx="5195887" cy="1094466"/>
          </a:xfrm>
        </p:spPr>
        <p:txBody>
          <a:bodyPr>
            <a:normAutofit fontScale="77500" lnSpcReduction="20000"/>
          </a:bodyPr>
          <a:lstStyle/>
          <a:p>
            <a:r>
              <a:rPr lang="en-US" dirty="0">
                <a:solidFill>
                  <a:schemeClr val="bg1"/>
                </a:solidFill>
              </a:rPr>
              <a:t>Orbital period: 225 days</a:t>
            </a:r>
          </a:p>
          <a:p>
            <a:r>
              <a:rPr lang="en-US" dirty="0">
                <a:solidFill>
                  <a:schemeClr val="bg1"/>
                </a:solidFill>
              </a:rPr>
              <a:t>Synodic period: 585 days</a:t>
            </a:r>
          </a:p>
          <a:p>
            <a:r>
              <a:rPr lang="en-US" dirty="0">
                <a:solidFill>
                  <a:schemeClr val="bg1"/>
                </a:solidFill>
              </a:rPr>
              <a:t>Orbital distance: 67 million miles</a:t>
            </a:r>
          </a:p>
        </p:txBody>
      </p:sp>
      <p:grpSp>
        <p:nvGrpSpPr>
          <p:cNvPr id="12" name="Group 11">
            <a:extLst>
              <a:ext uri="{FF2B5EF4-FFF2-40B4-BE49-F238E27FC236}">
                <a16:creationId xmlns:a16="http://schemas.microsoft.com/office/drawing/2014/main" id="{B046FE4F-0006-4B13-961A-7C6F99131FE2}"/>
              </a:ext>
            </a:extLst>
          </p:cNvPr>
          <p:cNvGrpSpPr/>
          <p:nvPr/>
        </p:nvGrpSpPr>
        <p:grpSpPr>
          <a:xfrm>
            <a:off x="6157913" y="1914113"/>
            <a:ext cx="5591175" cy="3032338"/>
            <a:chOff x="4391025" y="2386806"/>
            <a:chExt cx="7620000" cy="3972084"/>
          </a:xfrm>
        </p:grpSpPr>
        <p:pic>
          <p:nvPicPr>
            <p:cNvPr id="9" name="Picture 8">
              <a:extLst>
                <a:ext uri="{FF2B5EF4-FFF2-40B4-BE49-F238E27FC236}">
                  <a16:creationId xmlns:a16="http://schemas.microsoft.com/office/drawing/2014/main" id="{5EE7E9BB-9281-4EBA-9682-27FA29DCE6F3}"/>
                </a:ext>
              </a:extLst>
            </p:cNvPr>
            <p:cNvPicPr>
              <a:picLocks noChangeAspect="1"/>
            </p:cNvPicPr>
            <p:nvPr/>
          </p:nvPicPr>
          <p:blipFill>
            <a:blip r:embed="rId2"/>
            <a:stretch>
              <a:fillRect/>
            </a:stretch>
          </p:blipFill>
          <p:spPr>
            <a:xfrm>
              <a:off x="4391025" y="2386806"/>
              <a:ext cx="7620000" cy="3857625"/>
            </a:xfrm>
            <a:prstGeom prst="rect">
              <a:avLst/>
            </a:prstGeom>
          </p:spPr>
        </p:pic>
        <p:sp>
          <p:nvSpPr>
            <p:cNvPr id="11" name="TextBox 10">
              <a:extLst>
                <a:ext uri="{FF2B5EF4-FFF2-40B4-BE49-F238E27FC236}">
                  <a16:creationId xmlns:a16="http://schemas.microsoft.com/office/drawing/2014/main" id="{0BCD6EE2-F0E6-4B74-8DE5-10D1787989DD}"/>
                </a:ext>
              </a:extLst>
            </p:cNvPr>
            <p:cNvSpPr txBox="1"/>
            <p:nvPr/>
          </p:nvSpPr>
          <p:spPr>
            <a:xfrm>
              <a:off x="5153024" y="5875099"/>
              <a:ext cx="2768904" cy="483791"/>
            </a:xfrm>
            <a:prstGeom prst="rect">
              <a:avLst/>
            </a:prstGeom>
            <a:noFill/>
          </p:spPr>
          <p:txBody>
            <a:bodyPr wrap="square" rtlCol="0">
              <a:spAutoFit/>
            </a:bodyPr>
            <a:lstStyle/>
            <a:p>
              <a:r>
                <a:rPr lang="en-US">
                  <a:solidFill>
                    <a:schemeClr val="bg1"/>
                  </a:solidFill>
                </a:rPr>
                <a:t>www.earthsky.org</a:t>
              </a:r>
            </a:p>
          </p:txBody>
        </p:sp>
      </p:grpSp>
      <p:grpSp>
        <p:nvGrpSpPr>
          <p:cNvPr id="15" name="Group 14">
            <a:extLst>
              <a:ext uri="{FF2B5EF4-FFF2-40B4-BE49-F238E27FC236}">
                <a16:creationId xmlns:a16="http://schemas.microsoft.com/office/drawing/2014/main" id="{72008805-8F9B-4200-BB46-598398B29824}"/>
              </a:ext>
            </a:extLst>
          </p:cNvPr>
          <p:cNvGrpSpPr/>
          <p:nvPr/>
        </p:nvGrpSpPr>
        <p:grpSpPr>
          <a:xfrm>
            <a:off x="333374" y="613569"/>
            <a:ext cx="6219826" cy="5819775"/>
            <a:chOff x="333374" y="613569"/>
            <a:chExt cx="6219826" cy="5819775"/>
          </a:xfrm>
        </p:grpSpPr>
        <p:grpSp>
          <p:nvGrpSpPr>
            <p:cNvPr id="6" name="Group 5">
              <a:extLst>
                <a:ext uri="{FF2B5EF4-FFF2-40B4-BE49-F238E27FC236}">
                  <a16:creationId xmlns:a16="http://schemas.microsoft.com/office/drawing/2014/main" id="{45D681BF-47C3-43AF-A559-3D9F9C278F5A}"/>
                </a:ext>
              </a:extLst>
            </p:cNvPr>
            <p:cNvGrpSpPr/>
            <p:nvPr/>
          </p:nvGrpSpPr>
          <p:grpSpPr>
            <a:xfrm>
              <a:off x="333374" y="613569"/>
              <a:ext cx="5715000" cy="5819775"/>
              <a:chOff x="6402940" y="357188"/>
              <a:chExt cx="5715000" cy="5819775"/>
            </a:xfrm>
          </p:grpSpPr>
          <p:pic>
            <p:nvPicPr>
              <p:cNvPr id="4" name="Picture 3">
                <a:extLst>
                  <a:ext uri="{FF2B5EF4-FFF2-40B4-BE49-F238E27FC236}">
                    <a16:creationId xmlns:a16="http://schemas.microsoft.com/office/drawing/2014/main" id="{AF3D3380-FDC1-490C-888C-A3807E9F3A50}"/>
                  </a:ext>
                </a:extLst>
              </p:cNvPr>
              <p:cNvPicPr>
                <a:picLocks noChangeAspect="1"/>
              </p:cNvPicPr>
              <p:nvPr/>
            </p:nvPicPr>
            <p:blipFill>
              <a:blip r:embed="rId3"/>
              <a:stretch>
                <a:fillRect/>
              </a:stretch>
            </p:blipFill>
            <p:spPr>
              <a:xfrm>
                <a:off x="6402940" y="357188"/>
                <a:ext cx="5715000" cy="5819775"/>
              </a:xfrm>
              <a:prstGeom prst="rect">
                <a:avLst/>
              </a:prstGeom>
            </p:spPr>
          </p:pic>
          <p:sp>
            <p:nvSpPr>
              <p:cNvPr id="5" name="TextBox 4">
                <a:extLst>
                  <a:ext uri="{FF2B5EF4-FFF2-40B4-BE49-F238E27FC236}">
                    <a16:creationId xmlns:a16="http://schemas.microsoft.com/office/drawing/2014/main" id="{A043EA42-09C8-4BD9-AA44-D614F1E431F9}"/>
                  </a:ext>
                </a:extLst>
              </p:cNvPr>
              <p:cNvSpPr txBox="1"/>
              <p:nvPr/>
            </p:nvSpPr>
            <p:spPr>
              <a:xfrm>
                <a:off x="6402940" y="5807631"/>
                <a:ext cx="2779696" cy="369332"/>
              </a:xfrm>
              <a:prstGeom prst="rect">
                <a:avLst/>
              </a:prstGeom>
              <a:noFill/>
            </p:spPr>
            <p:txBody>
              <a:bodyPr wrap="square" rtlCol="0">
                <a:spAutoFit/>
              </a:bodyPr>
              <a:lstStyle/>
              <a:p>
                <a:r>
                  <a:rPr lang="en-US" dirty="0"/>
                  <a:t>www.timingsolutions.com</a:t>
                </a:r>
              </a:p>
            </p:txBody>
          </p:sp>
        </p:grpSp>
        <p:sp>
          <p:nvSpPr>
            <p:cNvPr id="13" name="TextBox 12">
              <a:extLst>
                <a:ext uri="{FF2B5EF4-FFF2-40B4-BE49-F238E27FC236}">
                  <a16:creationId xmlns:a16="http://schemas.microsoft.com/office/drawing/2014/main" id="{6422E89B-ECA3-42F4-B222-E8D07F5022FE}"/>
                </a:ext>
              </a:extLst>
            </p:cNvPr>
            <p:cNvSpPr txBox="1"/>
            <p:nvPr/>
          </p:nvSpPr>
          <p:spPr>
            <a:xfrm>
              <a:off x="571500" y="2057400"/>
              <a:ext cx="2047875" cy="646331"/>
            </a:xfrm>
            <a:prstGeom prst="rect">
              <a:avLst/>
            </a:prstGeom>
            <a:noFill/>
          </p:spPr>
          <p:txBody>
            <a:bodyPr wrap="square" rtlCol="0">
              <a:spAutoFit/>
            </a:bodyPr>
            <a:lstStyle/>
            <a:p>
              <a:r>
                <a:rPr lang="en-US"/>
                <a:t>Evening</a:t>
              </a:r>
            </a:p>
            <a:p>
              <a:r>
                <a:rPr lang="en-US"/>
                <a:t>Apparition</a:t>
              </a:r>
            </a:p>
          </p:txBody>
        </p:sp>
        <p:sp>
          <p:nvSpPr>
            <p:cNvPr id="14" name="TextBox 13">
              <a:extLst>
                <a:ext uri="{FF2B5EF4-FFF2-40B4-BE49-F238E27FC236}">
                  <a16:creationId xmlns:a16="http://schemas.microsoft.com/office/drawing/2014/main" id="{CF2765C4-1BC4-4CD9-9D62-F5163A538316}"/>
                </a:ext>
              </a:extLst>
            </p:cNvPr>
            <p:cNvSpPr txBox="1"/>
            <p:nvPr/>
          </p:nvSpPr>
          <p:spPr>
            <a:xfrm>
              <a:off x="4752973" y="1993252"/>
              <a:ext cx="1800227" cy="646331"/>
            </a:xfrm>
            <a:prstGeom prst="rect">
              <a:avLst/>
            </a:prstGeom>
            <a:noFill/>
          </p:spPr>
          <p:txBody>
            <a:bodyPr wrap="square" rtlCol="0">
              <a:spAutoFit/>
            </a:bodyPr>
            <a:lstStyle/>
            <a:p>
              <a:r>
                <a:rPr lang="en-US"/>
                <a:t>Morning</a:t>
              </a:r>
              <a:br>
                <a:rPr lang="en-US"/>
              </a:br>
              <a:r>
                <a:rPr lang="en-US"/>
                <a:t>Apparition</a:t>
              </a:r>
            </a:p>
          </p:txBody>
        </p:sp>
      </p:grpSp>
      <p:sp>
        <p:nvSpPr>
          <p:cNvPr id="16" name="TextBox 15">
            <a:extLst>
              <a:ext uri="{FF2B5EF4-FFF2-40B4-BE49-F238E27FC236}">
                <a16:creationId xmlns:a16="http://schemas.microsoft.com/office/drawing/2014/main" id="{C37FF14B-F5A5-4942-9595-E6B68EAEC680}"/>
              </a:ext>
            </a:extLst>
          </p:cNvPr>
          <p:cNvSpPr txBox="1"/>
          <p:nvPr/>
        </p:nvSpPr>
        <p:spPr>
          <a:xfrm>
            <a:off x="838200" y="4879956"/>
            <a:ext cx="1633537" cy="523220"/>
          </a:xfrm>
          <a:prstGeom prst="rect">
            <a:avLst/>
          </a:prstGeom>
          <a:noFill/>
        </p:spPr>
        <p:txBody>
          <a:bodyPr wrap="square" rtlCol="0">
            <a:spAutoFit/>
          </a:bodyPr>
          <a:lstStyle/>
          <a:p>
            <a:r>
              <a:rPr lang="en-US" sz="1400"/>
              <a:t>Maximum Eastern</a:t>
            </a:r>
            <a:br>
              <a:rPr lang="en-US" sz="1400"/>
            </a:br>
            <a:r>
              <a:rPr lang="en-US" sz="1400"/>
              <a:t>Elongation</a:t>
            </a:r>
            <a:endParaRPr lang="en-US"/>
          </a:p>
        </p:txBody>
      </p:sp>
      <p:sp>
        <p:nvSpPr>
          <p:cNvPr id="18" name="TextBox 17">
            <a:extLst>
              <a:ext uri="{FF2B5EF4-FFF2-40B4-BE49-F238E27FC236}">
                <a16:creationId xmlns:a16="http://schemas.microsoft.com/office/drawing/2014/main" id="{3C19467A-B49F-450A-B3CC-5FBD59FDAB48}"/>
              </a:ext>
            </a:extLst>
          </p:cNvPr>
          <p:cNvSpPr txBox="1"/>
          <p:nvPr/>
        </p:nvSpPr>
        <p:spPr>
          <a:xfrm>
            <a:off x="4414837" y="4803756"/>
            <a:ext cx="1633537" cy="523220"/>
          </a:xfrm>
          <a:prstGeom prst="rect">
            <a:avLst/>
          </a:prstGeom>
          <a:noFill/>
        </p:spPr>
        <p:txBody>
          <a:bodyPr wrap="square" rtlCol="0">
            <a:spAutoFit/>
          </a:bodyPr>
          <a:lstStyle/>
          <a:p>
            <a:r>
              <a:rPr lang="en-US" sz="1400"/>
              <a:t>Maximum Western</a:t>
            </a:r>
            <a:br>
              <a:rPr lang="en-US" sz="1400"/>
            </a:br>
            <a:r>
              <a:rPr lang="en-US" sz="1400"/>
              <a:t>Elongation</a:t>
            </a:r>
            <a:endParaRPr lang="en-US"/>
          </a:p>
        </p:txBody>
      </p:sp>
      <p:sp>
        <p:nvSpPr>
          <p:cNvPr id="19" name="TextBox 18">
            <a:extLst>
              <a:ext uri="{FF2B5EF4-FFF2-40B4-BE49-F238E27FC236}">
                <a16:creationId xmlns:a16="http://schemas.microsoft.com/office/drawing/2014/main" id="{678CCB22-46D7-4CC5-B3DC-0D7EC4C06E7A}"/>
              </a:ext>
            </a:extLst>
          </p:cNvPr>
          <p:cNvSpPr txBox="1"/>
          <p:nvPr/>
        </p:nvSpPr>
        <p:spPr>
          <a:xfrm>
            <a:off x="2266950" y="4047502"/>
            <a:ext cx="1633537" cy="523220"/>
          </a:xfrm>
          <a:prstGeom prst="rect">
            <a:avLst/>
          </a:prstGeom>
          <a:noFill/>
        </p:spPr>
        <p:txBody>
          <a:bodyPr wrap="square" rtlCol="0">
            <a:spAutoFit/>
          </a:bodyPr>
          <a:lstStyle/>
          <a:p>
            <a:pPr algn="ctr"/>
            <a:r>
              <a:rPr lang="en-US" sz="1400"/>
              <a:t>Superior</a:t>
            </a:r>
            <a:br>
              <a:rPr lang="en-US" sz="1400"/>
            </a:br>
            <a:r>
              <a:rPr lang="en-US" sz="1400"/>
              <a:t>Conjunction</a:t>
            </a:r>
            <a:endParaRPr lang="en-US"/>
          </a:p>
        </p:txBody>
      </p:sp>
      <p:sp>
        <p:nvSpPr>
          <p:cNvPr id="20" name="TextBox 19">
            <a:extLst>
              <a:ext uri="{FF2B5EF4-FFF2-40B4-BE49-F238E27FC236}">
                <a16:creationId xmlns:a16="http://schemas.microsoft.com/office/drawing/2014/main" id="{05D348B4-3305-479F-90CE-5D9AE07AC9FD}"/>
              </a:ext>
            </a:extLst>
          </p:cNvPr>
          <p:cNvSpPr txBox="1"/>
          <p:nvPr/>
        </p:nvSpPr>
        <p:spPr>
          <a:xfrm>
            <a:off x="2266949" y="1914113"/>
            <a:ext cx="1633537" cy="523220"/>
          </a:xfrm>
          <a:prstGeom prst="rect">
            <a:avLst/>
          </a:prstGeom>
          <a:noFill/>
        </p:spPr>
        <p:txBody>
          <a:bodyPr wrap="square" rtlCol="0">
            <a:spAutoFit/>
          </a:bodyPr>
          <a:lstStyle/>
          <a:p>
            <a:pPr algn="ctr"/>
            <a:r>
              <a:rPr lang="en-US" sz="1400"/>
              <a:t>Inferior</a:t>
            </a:r>
            <a:br>
              <a:rPr lang="en-US" sz="1400"/>
            </a:br>
            <a:r>
              <a:rPr lang="en-US" sz="1400"/>
              <a:t>Conjunction</a:t>
            </a:r>
            <a:endParaRPr lang="en-US"/>
          </a:p>
        </p:txBody>
      </p:sp>
    </p:spTree>
    <p:extLst>
      <p:ext uri="{BB962C8B-B14F-4D97-AF65-F5344CB8AC3E}">
        <p14:creationId xmlns:p14="http://schemas.microsoft.com/office/powerpoint/2010/main" val="282546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6840-BF09-49C2-B11C-7EAE502ED052}"/>
              </a:ext>
            </a:extLst>
          </p:cNvPr>
          <p:cNvSpPr>
            <a:spLocks noGrp="1"/>
          </p:cNvSpPr>
          <p:nvPr>
            <p:ph type="title"/>
          </p:nvPr>
        </p:nvSpPr>
        <p:spPr/>
        <p:txBody>
          <a:bodyPr/>
          <a:lstStyle/>
          <a:p>
            <a:r>
              <a:rPr lang="en-US">
                <a:solidFill>
                  <a:schemeClr val="bg1"/>
                </a:solidFill>
              </a:rPr>
              <a:t>Mercury</a:t>
            </a:r>
          </a:p>
        </p:txBody>
      </p:sp>
      <p:sp>
        <p:nvSpPr>
          <p:cNvPr id="3" name="Content Placeholder 2">
            <a:extLst>
              <a:ext uri="{FF2B5EF4-FFF2-40B4-BE49-F238E27FC236}">
                <a16:creationId xmlns:a16="http://schemas.microsoft.com/office/drawing/2014/main" id="{25C389DF-AA89-49BA-9E93-F859C7ECC5FE}"/>
              </a:ext>
            </a:extLst>
          </p:cNvPr>
          <p:cNvSpPr>
            <a:spLocks noGrp="1"/>
          </p:cNvSpPr>
          <p:nvPr>
            <p:ph idx="1"/>
          </p:nvPr>
        </p:nvSpPr>
        <p:spPr/>
        <p:txBody>
          <a:bodyPr/>
          <a:lstStyle/>
          <a:p>
            <a:pPr marL="0" indent="0">
              <a:buNone/>
            </a:pPr>
            <a:r>
              <a:rPr lang="en-US">
                <a:solidFill>
                  <a:schemeClr val="bg1"/>
                </a:solidFill>
              </a:rPr>
              <a:t>Similar to Venus except:</a:t>
            </a:r>
          </a:p>
          <a:p>
            <a:pPr lvl="1">
              <a:buFontTx/>
              <a:buChar char="-"/>
            </a:pPr>
            <a:r>
              <a:rPr lang="en-US">
                <a:solidFill>
                  <a:schemeClr val="bg1"/>
                </a:solidFill>
              </a:rPr>
              <a:t>Several apparitions each year. For the rest of 2020:</a:t>
            </a:r>
          </a:p>
          <a:p>
            <a:pPr marL="914400" lvl="2" indent="0">
              <a:buNone/>
            </a:pPr>
            <a:r>
              <a:rPr lang="en-US">
                <a:solidFill>
                  <a:schemeClr val="bg1"/>
                </a:solidFill>
              </a:rPr>
              <a:t>June 4, 2020 	Evening</a:t>
            </a:r>
          </a:p>
          <a:p>
            <a:pPr marL="914400" lvl="2" indent="0">
              <a:buNone/>
            </a:pPr>
            <a:r>
              <a:rPr lang="en-US">
                <a:solidFill>
                  <a:schemeClr val="bg1"/>
                </a:solidFill>
              </a:rPr>
              <a:t>July 22, 2020	Morning</a:t>
            </a:r>
          </a:p>
          <a:p>
            <a:pPr marL="914400" lvl="2" indent="0">
              <a:buNone/>
            </a:pPr>
            <a:r>
              <a:rPr lang="en-US">
                <a:solidFill>
                  <a:schemeClr val="bg1"/>
                </a:solidFill>
              </a:rPr>
              <a:t>Oct 1, 2020	Evening</a:t>
            </a:r>
          </a:p>
          <a:p>
            <a:pPr marL="914400" lvl="2" indent="0">
              <a:buNone/>
            </a:pPr>
            <a:r>
              <a:rPr lang="en-US">
                <a:solidFill>
                  <a:schemeClr val="bg1"/>
                </a:solidFill>
              </a:rPr>
              <a:t>Nov 10, 2020	Morning</a:t>
            </a:r>
          </a:p>
          <a:p>
            <a:pPr marL="914400" lvl="2" indent="0">
              <a:buNone/>
            </a:pPr>
            <a:r>
              <a:rPr lang="en-US" sz="1800">
                <a:solidFill>
                  <a:schemeClr val="bg1"/>
                </a:solidFill>
              </a:rPr>
              <a:t>	Note alternating pattern</a:t>
            </a:r>
            <a:endParaRPr lang="en-US">
              <a:solidFill>
                <a:schemeClr val="bg1"/>
              </a:solidFill>
            </a:endParaRPr>
          </a:p>
          <a:p>
            <a:pPr lvl="1">
              <a:buFontTx/>
              <a:buChar char="-"/>
            </a:pPr>
            <a:r>
              <a:rPr lang="en-US">
                <a:solidFill>
                  <a:schemeClr val="bg1"/>
                </a:solidFill>
              </a:rPr>
              <a:t>Only visible for a few days around greatest elongation</a:t>
            </a:r>
          </a:p>
          <a:p>
            <a:pPr lvl="1">
              <a:buFontTx/>
              <a:buChar char="-"/>
            </a:pPr>
            <a:r>
              <a:rPr lang="en-US">
                <a:solidFill>
                  <a:schemeClr val="bg1"/>
                </a:solidFill>
              </a:rPr>
              <a:t>Morning apparition: in east the 30-45 minutes before sunrise</a:t>
            </a:r>
          </a:p>
          <a:p>
            <a:pPr lvl="1">
              <a:buFontTx/>
              <a:buChar char="-"/>
            </a:pPr>
            <a:r>
              <a:rPr lang="en-US">
                <a:solidFill>
                  <a:schemeClr val="bg1"/>
                </a:solidFill>
              </a:rPr>
              <a:t>Evening apparition: in the west 30-45 minutes before sunset</a:t>
            </a:r>
          </a:p>
        </p:txBody>
      </p:sp>
    </p:spTree>
    <p:extLst>
      <p:ext uri="{BB962C8B-B14F-4D97-AF65-F5344CB8AC3E}">
        <p14:creationId xmlns:p14="http://schemas.microsoft.com/office/powerpoint/2010/main" val="52681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2124-C8B4-49C5-992F-199F1676EA0B}"/>
              </a:ext>
            </a:extLst>
          </p:cNvPr>
          <p:cNvSpPr>
            <a:spLocks noGrp="1"/>
          </p:cNvSpPr>
          <p:nvPr>
            <p:ph type="title"/>
          </p:nvPr>
        </p:nvSpPr>
        <p:spPr/>
        <p:txBody>
          <a:bodyPr/>
          <a:lstStyle/>
          <a:p>
            <a:r>
              <a:rPr lang="en-US">
                <a:solidFill>
                  <a:schemeClr val="bg1"/>
                </a:solidFill>
              </a:rPr>
              <a:t>Exterior Planet Alignments</a:t>
            </a:r>
          </a:p>
        </p:txBody>
      </p:sp>
      <p:sp>
        <p:nvSpPr>
          <p:cNvPr id="3" name="Content Placeholder 2">
            <a:extLst>
              <a:ext uri="{FF2B5EF4-FFF2-40B4-BE49-F238E27FC236}">
                <a16:creationId xmlns:a16="http://schemas.microsoft.com/office/drawing/2014/main" id="{32668BEA-40E0-42EF-A045-82A2CC95E377}"/>
              </a:ext>
            </a:extLst>
          </p:cNvPr>
          <p:cNvSpPr>
            <a:spLocks noGrp="1"/>
          </p:cNvSpPr>
          <p:nvPr>
            <p:ph idx="1"/>
          </p:nvPr>
        </p:nvSpPr>
        <p:spPr>
          <a:xfrm>
            <a:off x="838200" y="1600200"/>
            <a:ext cx="10515600" cy="4576763"/>
          </a:xfrm>
        </p:spPr>
        <p:txBody>
          <a:bodyPr>
            <a:normAutofit fontScale="77500" lnSpcReduction="20000"/>
          </a:bodyPr>
          <a:lstStyle/>
          <a:p>
            <a:pPr marL="0" indent="0">
              <a:buNone/>
            </a:pPr>
            <a:r>
              <a:rPr lang="en-US">
                <a:solidFill>
                  <a:schemeClr val="bg1"/>
                </a:solidFill>
              </a:rPr>
              <a:t>Conjunction - Planet is:</a:t>
            </a:r>
          </a:p>
          <a:p>
            <a:pPr marL="457200" lvl="1" indent="0">
              <a:buNone/>
            </a:pPr>
            <a:r>
              <a:rPr lang="en-US">
                <a:solidFill>
                  <a:schemeClr val="bg1"/>
                </a:solidFill>
              </a:rPr>
              <a:t>Aligned with Earth and Sun </a:t>
            </a:r>
          </a:p>
          <a:p>
            <a:pPr marL="457200" lvl="1" indent="0">
              <a:buNone/>
            </a:pPr>
            <a:r>
              <a:rPr lang="en-US">
                <a:solidFill>
                  <a:schemeClr val="bg1"/>
                </a:solidFill>
              </a:rPr>
              <a:t>On the far side of the Sun </a:t>
            </a:r>
          </a:p>
          <a:p>
            <a:pPr marL="457200" lvl="1" indent="0">
              <a:buNone/>
            </a:pPr>
            <a:r>
              <a:rPr lang="en-US">
                <a:solidFill>
                  <a:schemeClr val="bg1"/>
                </a:solidFill>
              </a:rPr>
              <a:t>At its farthest distance from Earth</a:t>
            </a:r>
          </a:p>
          <a:p>
            <a:pPr marL="457200" lvl="1" indent="0">
              <a:buNone/>
            </a:pPr>
            <a:r>
              <a:rPr lang="en-US">
                <a:solidFill>
                  <a:schemeClr val="bg1"/>
                </a:solidFill>
              </a:rPr>
              <a:t>At its smallest angular diameter</a:t>
            </a:r>
          </a:p>
          <a:p>
            <a:pPr marL="457200" lvl="1" indent="0">
              <a:buNone/>
            </a:pPr>
            <a:r>
              <a:rPr lang="en-US">
                <a:solidFill>
                  <a:schemeClr val="bg1"/>
                </a:solidFill>
              </a:rPr>
              <a:t>Is elongated 0</a:t>
            </a:r>
            <a:r>
              <a:rPr lang="en-US">
                <a:solidFill>
                  <a:schemeClr val="bg1"/>
                </a:solidFill>
                <a:latin typeface="Calibri" panose="020F0502020204030204" pitchFamily="34" charset="0"/>
                <a:cs typeface="Calibri" panose="020F0502020204030204" pitchFamily="34" charset="0"/>
              </a:rPr>
              <a:t>° from the Sun</a:t>
            </a:r>
            <a:endParaRPr lang="en-US">
              <a:solidFill>
                <a:schemeClr val="bg1"/>
              </a:solidFill>
            </a:endParaRPr>
          </a:p>
          <a:p>
            <a:pPr marL="457200" lvl="1" indent="0">
              <a:buNone/>
            </a:pPr>
            <a:r>
              <a:rPr lang="en-US">
                <a:solidFill>
                  <a:schemeClr val="bg1"/>
                </a:solidFill>
              </a:rPr>
              <a:t>Rising at sunrise</a:t>
            </a:r>
          </a:p>
          <a:p>
            <a:pPr marL="457200" lvl="1" indent="0">
              <a:buNone/>
            </a:pPr>
            <a:r>
              <a:rPr lang="en-US">
                <a:solidFill>
                  <a:schemeClr val="bg1"/>
                </a:solidFill>
              </a:rPr>
              <a:t>Cannot be viewed</a:t>
            </a:r>
          </a:p>
          <a:p>
            <a:pPr marL="0" indent="0">
              <a:buNone/>
            </a:pPr>
            <a:r>
              <a:rPr lang="en-US">
                <a:solidFill>
                  <a:schemeClr val="bg1"/>
                </a:solidFill>
              </a:rPr>
              <a:t>Opposition - Planet is:</a:t>
            </a:r>
          </a:p>
          <a:p>
            <a:pPr marL="457200" lvl="1" indent="0">
              <a:buNone/>
            </a:pPr>
            <a:r>
              <a:rPr lang="en-US">
                <a:solidFill>
                  <a:schemeClr val="bg1"/>
                </a:solidFill>
              </a:rPr>
              <a:t>Aligned with Earth and Sun </a:t>
            </a:r>
          </a:p>
          <a:p>
            <a:pPr marL="457200" lvl="1" indent="0">
              <a:buNone/>
            </a:pPr>
            <a:r>
              <a:rPr lang="en-US">
                <a:solidFill>
                  <a:schemeClr val="bg1"/>
                </a:solidFill>
              </a:rPr>
              <a:t>On the Earth side of the Sun</a:t>
            </a:r>
          </a:p>
          <a:p>
            <a:pPr marL="457200" lvl="1" indent="0">
              <a:buNone/>
            </a:pPr>
            <a:r>
              <a:rPr lang="en-US">
                <a:solidFill>
                  <a:schemeClr val="bg1"/>
                </a:solidFill>
              </a:rPr>
              <a:t>At its nearest approach to Earth</a:t>
            </a:r>
          </a:p>
          <a:p>
            <a:pPr marL="457200" lvl="1" indent="0">
              <a:buNone/>
            </a:pPr>
            <a:r>
              <a:rPr lang="en-US">
                <a:solidFill>
                  <a:schemeClr val="bg1"/>
                </a:solidFill>
              </a:rPr>
              <a:t>At is largest angular diameter</a:t>
            </a:r>
          </a:p>
          <a:p>
            <a:pPr marL="457200" lvl="1" indent="0">
              <a:buNone/>
            </a:pPr>
            <a:r>
              <a:rPr lang="en-US">
                <a:solidFill>
                  <a:schemeClr val="bg1"/>
                </a:solidFill>
              </a:rPr>
              <a:t>Is elongated 180</a:t>
            </a:r>
            <a:r>
              <a:rPr lang="en-US">
                <a:solidFill>
                  <a:schemeClr val="bg1"/>
                </a:solidFill>
                <a:latin typeface="Calibri" panose="020F0502020204030204" pitchFamily="34" charset="0"/>
                <a:cs typeface="Calibri" panose="020F0502020204030204" pitchFamily="34" charset="0"/>
              </a:rPr>
              <a:t>° from the Sun</a:t>
            </a:r>
            <a:endParaRPr lang="en-US">
              <a:solidFill>
                <a:schemeClr val="bg1"/>
              </a:solidFill>
            </a:endParaRPr>
          </a:p>
          <a:p>
            <a:pPr marL="457200" lvl="1" indent="0">
              <a:buNone/>
            </a:pPr>
            <a:r>
              <a:rPr lang="en-US">
                <a:solidFill>
                  <a:schemeClr val="bg1"/>
                </a:solidFill>
              </a:rPr>
              <a:t>Rising at sunset</a:t>
            </a:r>
          </a:p>
          <a:p>
            <a:pPr marL="457200" lvl="1" indent="0">
              <a:buNone/>
            </a:pPr>
            <a:r>
              <a:rPr lang="en-US">
                <a:solidFill>
                  <a:schemeClr val="bg1"/>
                </a:solidFill>
              </a:rPr>
              <a:t>Best viewing opportunity</a:t>
            </a:r>
          </a:p>
          <a:p>
            <a:pPr marL="0" indent="0">
              <a:buNone/>
            </a:pPr>
            <a:endParaRPr lang="en-US"/>
          </a:p>
        </p:txBody>
      </p:sp>
      <p:pic>
        <p:nvPicPr>
          <p:cNvPr id="5" name="Picture 4">
            <a:extLst>
              <a:ext uri="{FF2B5EF4-FFF2-40B4-BE49-F238E27FC236}">
                <a16:creationId xmlns:a16="http://schemas.microsoft.com/office/drawing/2014/main" id="{57891B81-94B0-41B8-8CFF-0F576A48A5FD}"/>
              </a:ext>
            </a:extLst>
          </p:cNvPr>
          <p:cNvPicPr>
            <a:picLocks noChangeAspect="1"/>
          </p:cNvPicPr>
          <p:nvPr/>
        </p:nvPicPr>
        <p:blipFill>
          <a:blip r:embed="rId2"/>
          <a:stretch>
            <a:fillRect/>
          </a:stretch>
        </p:blipFill>
        <p:spPr>
          <a:xfrm>
            <a:off x="4981785" y="1489752"/>
            <a:ext cx="6948223" cy="4776903"/>
          </a:xfrm>
          <a:prstGeom prst="rect">
            <a:avLst/>
          </a:prstGeom>
        </p:spPr>
      </p:pic>
    </p:spTree>
    <p:extLst>
      <p:ext uri="{BB962C8B-B14F-4D97-AF65-F5344CB8AC3E}">
        <p14:creationId xmlns:p14="http://schemas.microsoft.com/office/powerpoint/2010/main" val="191995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E275-5D16-4AB6-9608-77D3EE40F130}"/>
              </a:ext>
            </a:extLst>
          </p:cNvPr>
          <p:cNvSpPr>
            <a:spLocks noGrp="1"/>
          </p:cNvSpPr>
          <p:nvPr>
            <p:ph type="title"/>
          </p:nvPr>
        </p:nvSpPr>
        <p:spPr/>
        <p:txBody>
          <a:bodyPr/>
          <a:lstStyle/>
          <a:p>
            <a:r>
              <a:rPr lang="en-US" dirty="0">
                <a:solidFill>
                  <a:schemeClr val="bg1"/>
                </a:solidFill>
              </a:rPr>
              <a:t>Exterior Planets in 2020</a:t>
            </a:r>
          </a:p>
        </p:txBody>
      </p:sp>
      <p:sp>
        <p:nvSpPr>
          <p:cNvPr id="3" name="Content Placeholder 2">
            <a:extLst>
              <a:ext uri="{FF2B5EF4-FFF2-40B4-BE49-F238E27FC236}">
                <a16:creationId xmlns:a16="http://schemas.microsoft.com/office/drawing/2014/main" id="{6ED766FE-3E0E-48D3-BA58-7131E907EF00}"/>
              </a:ext>
            </a:extLst>
          </p:cNvPr>
          <p:cNvSpPr>
            <a:spLocks noGrp="1"/>
          </p:cNvSpPr>
          <p:nvPr>
            <p:ph idx="1"/>
          </p:nvPr>
        </p:nvSpPr>
        <p:spPr/>
        <p:txBody>
          <a:bodyPr>
            <a:normAutofit lnSpcReduction="10000"/>
          </a:bodyPr>
          <a:lstStyle/>
          <a:p>
            <a:pPr marL="0" indent="0">
              <a:buNone/>
            </a:pPr>
            <a:r>
              <a:rPr lang="en-US" dirty="0">
                <a:solidFill>
                  <a:schemeClr val="bg1"/>
                </a:solidFill>
              </a:rPr>
              <a:t>Opposition dates:</a:t>
            </a:r>
          </a:p>
          <a:p>
            <a:pPr marL="457200" lvl="1" indent="0">
              <a:buNone/>
            </a:pPr>
            <a:r>
              <a:rPr lang="en-US" dirty="0">
                <a:solidFill>
                  <a:schemeClr val="bg1"/>
                </a:solidFill>
              </a:rPr>
              <a:t>Jupiter		Jul 14, 2020</a:t>
            </a:r>
          </a:p>
          <a:p>
            <a:pPr marL="457200" lvl="1" indent="0">
              <a:buNone/>
            </a:pPr>
            <a:r>
              <a:rPr lang="en-US" dirty="0">
                <a:solidFill>
                  <a:schemeClr val="bg1"/>
                </a:solidFill>
              </a:rPr>
              <a:t>Saturn		Jul 20, 2020</a:t>
            </a:r>
          </a:p>
          <a:p>
            <a:pPr marL="457200" lvl="1" indent="0">
              <a:buNone/>
            </a:pPr>
            <a:r>
              <a:rPr lang="en-US" dirty="0">
                <a:solidFill>
                  <a:schemeClr val="bg1"/>
                </a:solidFill>
              </a:rPr>
              <a:t>Mars		Oct 13, 2020</a:t>
            </a:r>
          </a:p>
          <a:p>
            <a:pPr marL="0" indent="0">
              <a:buNone/>
            </a:pPr>
            <a:endParaRPr lang="en-US" sz="1900" dirty="0">
              <a:solidFill>
                <a:schemeClr val="bg1"/>
              </a:solidFill>
            </a:endParaRPr>
          </a:p>
          <a:p>
            <a:pPr marL="0" indent="0">
              <a:buNone/>
            </a:pPr>
            <a:r>
              <a:rPr lang="en-US" dirty="0">
                <a:solidFill>
                  <a:schemeClr val="bg1"/>
                </a:solidFill>
              </a:rPr>
              <a:t>Notes: </a:t>
            </a:r>
          </a:p>
          <a:p>
            <a:pPr marL="0" indent="0">
              <a:buNone/>
            </a:pPr>
            <a:endParaRPr lang="en-US" dirty="0">
              <a:solidFill>
                <a:schemeClr val="bg1"/>
              </a:solidFill>
            </a:endParaRPr>
          </a:p>
          <a:p>
            <a:pPr marL="457200" lvl="1" indent="0">
              <a:buNone/>
            </a:pPr>
            <a:r>
              <a:rPr lang="en-US" dirty="0">
                <a:solidFill>
                  <a:schemeClr val="bg1"/>
                </a:solidFill>
              </a:rPr>
              <a:t>Jupiter, Saturn, and Mars (in that order, west to east) are already rising well before sunrise, and will be in fairly close proximity all summer</a:t>
            </a:r>
          </a:p>
          <a:p>
            <a:pPr marL="457200" lvl="1" indent="0">
              <a:buNone/>
            </a:pPr>
            <a:endParaRPr lang="en-US" dirty="0">
              <a:solidFill>
                <a:schemeClr val="bg1"/>
              </a:solidFill>
            </a:endParaRPr>
          </a:p>
          <a:p>
            <a:pPr marL="457200" lvl="1" indent="0">
              <a:buNone/>
            </a:pPr>
            <a:r>
              <a:rPr lang="en-US" dirty="0">
                <a:solidFill>
                  <a:schemeClr val="bg1"/>
                </a:solidFill>
              </a:rPr>
              <a:t>Jupiter and Saturn will be in a very tight conjunction on Dec 21, 2020</a:t>
            </a:r>
          </a:p>
        </p:txBody>
      </p:sp>
    </p:spTree>
    <p:extLst>
      <p:ext uri="{BB962C8B-B14F-4D97-AF65-F5344CB8AC3E}">
        <p14:creationId xmlns:p14="http://schemas.microsoft.com/office/powerpoint/2010/main" val="1044452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666</Words>
  <Application>Microsoft Office PowerPoint</Application>
  <PresentationFormat>Widescreen</PresentationFormat>
  <Paragraphs>118</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Celestial Sphere Part 3 – Planets</vt:lpstr>
      <vt:lpstr>PowerPoint Presentation</vt:lpstr>
      <vt:lpstr>Questions from Part 1 or Part 2?</vt:lpstr>
      <vt:lpstr>Part 3 Topics </vt:lpstr>
      <vt:lpstr>Periods – Sidereal vs. Synodic</vt:lpstr>
      <vt:lpstr>Venus </vt:lpstr>
      <vt:lpstr>Mercury</vt:lpstr>
      <vt:lpstr>Exterior Planet Alignments</vt:lpstr>
      <vt:lpstr>Exterior Planets in 2020</vt:lpstr>
      <vt:lpstr>Prograde and Retrograde Motion</vt:lpstr>
      <vt:lpstr>Finer Points</vt:lpstr>
      <vt:lpstr>PowerPoint Presentation</vt:lpstr>
      <vt:lpstr>Solar System – Top Down View April 2020</vt:lpstr>
      <vt:lpstr>Parting Words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Celestial Sphere</dc:title>
  <dc:creator>Jim Johnson</dc:creator>
  <cp:lastModifiedBy>Charles Rimpo</cp:lastModifiedBy>
  <cp:revision>2</cp:revision>
  <dcterms:created xsi:type="dcterms:W3CDTF">2020-04-15T10:48:48Z</dcterms:created>
  <dcterms:modified xsi:type="dcterms:W3CDTF">2020-05-09T01:37:21Z</dcterms:modified>
</cp:coreProperties>
</file>